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6"/>
  </p:sldMasterIdLst>
  <p:notesMasterIdLst>
    <p:notesMasterId r:id="rId25"/>
  </p:notesMasterIdLst>
  <p:handoutMasterIdLst>
    <p:handoutMasterId r:id="rId26"/>
  </p:handoutMasterIdLst>
  <p:sldIdLst>
    <p:sldId id="256" r:id="rId7"/>
    <p:sldId id="266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64" r:id="rId16"/>
    <p:sldId id="267" r:id="rId17"/>
    <p:sldId id="286" r:id="rId18"/>
    <p:sldId id="276" r:id="rId19"/>
    <p:sldId id="275" r:id="rId20"/>
    <p:sldId id="282" r:id="rId21"/>
    <p:sldId id="283" r:id="rId22"/>
    <p:sldId id="279" r:id="rId23"/>
    <p:sldId id="281" r:id="rId24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760FF0-2927-4CE9-8DB1-3FC20621E993}">
          <p14:sldIdLst>
            <p14:sldId id="256"/>
            <p14:sldId id="266"/>
          </p14:sldIdLst>
        </p14:section>
        <p14:section name="Introduction &amp; Objectives" id="{6390D1BD-A0A3-4C12-AF47-DEDCEC4E3E6F}">
          <p14:sldIdLst>
            <p14:sldId id="257"/>
          </p14:sldIdLst>
        </p14:section>
        <p14:section name="About OECD" id="{60E58889-E10F-4DB6-ABEB-09CF9B7F67A9}">
          <p14:sldIdLst>
            <p14:sldId id="258"/>
            <p14:sldId id="259"/>
            <p14:sldId id="260"/>
            <p14:sldId id="261"/>
            <p14:sldId id="262"/>
            <p14:sldId id="271"/>
            <p14:sldId id="264"/>
            <p14:sldId id="267"/>
            <p14:sldId id="286"/>
          </p14:sldIdLst>
        </p14:section>
        <p14:section name="What is ONE" id="{2291AD83-C07A-4D9A-9CF1-647FA6527906}">
          <p14:sldIdLst>
            <p14:sldId id="276"/>
            <p14:sldId id="275"/>
          </p14:sldIdLst>
        </p14:section>
        <p14:section name="In-depth O.N.E demo" id="{9B26345E-1DA2-4881-8D5B-CB64AE0590DB}">
          <p14:sldIdLst>
            <p14:sldId id="282"/>
            <p14:sldId id="283"/>
          </p14:sldIdLst>
        </p14:section>
        <p14:section name="Support Resources" id="{7077C8C7-0C64-45D3-BC90-BC301CD9646C}">
          <p14:sldIdLst>
            <p14:sldId id="279"/>
          </p14:sldIdLst>
        </p14:section>
        <p14:section name="Questions &amp; answers" id="{A2C49C43-7CD9-4913-9776-6022B73DB12E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8"/>
    <a:srgbClr val="94C120"/>
    <a:srgbClr val="DA1D29"/>
    <a:srgbClr val="AB191D"/>
    <a:srgbClr val="801655"/>
    <a:srgbClr val="13385E"/>
    <a:srgbClr val="66C7E5"/>
    <a:srgbClr val="8CC841"/>
    <a:srgbClr val="EF7922"/>
    <a:srgbClr val="22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291" autoAdjust="0"/>
  </p:normalViewPr>
  <p:slideViewPr>
    <p:cSldViewPr snapToGrid="0" showGuides="1">
      <p:cViewPr varScale="1">
        <p:scale>
          <a:sx n="72" d="100"/>
          <a:sy n="72" d="100"/>
        </p:scale>
        <p:origin x="-1356" y="-102"/>
      </p:cViewPr>
      <p:guideLst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41BD-C58B-4830-B229-B8A03C350F7B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2A15C-76F8-438B-A454-5A9C137A1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51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62AA-5044-4B41-8A1A-FC27D3CB441F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C552-0DD6-45E3-A277-3D9416F2C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0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ecdtv.webtv-solution.com/3731/or/video/new_one_mps_video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Increase</a:t>
            </a:r>
            <a:r>
              <a:rPr lang="en-GB" baseline="0" dirty="0" smtClean="0"/>
              <a:t> awareness of the OECD</a:t>
            </a:r>
          </a:p>
          <a:p>
            <a:r>
              <a:rPr lang="en-GB" baseline="0" dirty="0" smtClean="0"/>
              <a:t>Demo of ONE – leave with the potential of info available &amp; getting most of the system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C552-0DD6-45E3-A277-3D9416F2C2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9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250 committees</a:t>
            </a:r>
          </a:p>
          <a:p>
            <a:r>
              <a:rPr lang="en-GB" dirty="0" smtClean="0"/>
              <a:t>40,000+ experts</a:t>
            </a:r>
          </a:p>
          <a:p>
            <a:r>
              <a:rPr lang="en-GB" dirty="0" smtClean="0"/>
              <a:t>Exchange</a:t>
            </a:r>
            <a:r>
              <a:rPr lang="en-GB" baseline="0" dirty="0" smtClean="0"/>
              <a:t> info, monitor progress, request/review/contribute </a:t>
            </a:r>
            <a:r>
              <a:rPr lang="en-GB" baseline="0" smtClean="0"/>
              <a:t>to secretariat 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C552-0DD6-45E3-A277-3D9416F2C2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7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Insert “Introducing ONE” video 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https://oecdtv.webtv-solution.com/3731/or/video/new_one_mps_video.html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C552-0DD6-45E3-A277-3D9416F2C24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3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 translate integrated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C552-0DD6-45E3-A277-3D9416F2C2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8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8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5662"/>
            <a:ext cx="9144000" cy="9144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74775" y="835589"/>
            <a:ext cx="8928992" cy="1449111"/>
          </a:xfrm>
          <a:prstGeom prst="rect">
            <a:avLst/>
          </a:prstGeom>
        </p:spPr>
        <p:txBody>
          <a:bodyPr anchor="t" anchorCtr="1"/>
          <a:lstStyle>
            <a:lvl1pPr marL="0" marR="0" lvl="0" indent="0" algn="ctr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000" b="1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  <a:cs typeface="Century Gothic"/>
              </a:defRPr>
            </a:lvl1pPr>
          </a:lstStyle>
          <a:p>
            <a:pPr algn="ctr"/>
            <a:r>
              <a:rPr lang="en-GB" sz="8000" b="1" noProof="0" dirty="0" smtClean="0"/>
              <a:t>O.N.E</a:t>
            </a:r>
            <a:r>
              <a:rPr lang="en-GB" sz="5400" noProof="0" dirty="0" smtClean="0"/>
              <a:t/>
            </a:r>
            <a:br>
              <a:rPr lang="en-GB" sz="5400" noProof="0" dirty="0" smtClean="0"/>
            </a:br>
            <a:r>
              <a:rPr lang="en-GB" sz="4000" noProof="0" dirty="0" smtClean="0"/>
              <a:t>OECD Network Environment</a:t>
            </a:r>
            <a:endParaRPr lang="en-GB" sz="4000" noProof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5" t="35143" r="18367" b="54734"/>
          <a:stretch/>
        </p:blipFill>
        <p:spPr bwMode="auto">
          <a:xfrm>
            <a:off x="0" y="6449200"/>
            <a:ext cx="1391046" cy="47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1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274638"/>
            <a:ext cx="8028000" cy="85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6000" y="1600200"/>
            <a:ext cx="802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85800" indent="-228600">
              <a:buFont typeface="Verdana" panose="020B0604030504040204" pitchFamily="34" charset="0"/>
              <a:buChar char="‒"/>
              <a:defRPr/>
            </a:lvl2pPr>
            <a:lvl4pPr marL="1600200" indent="-228600">
              <a:buFont typeface="Verdana" panose="020B0604030504040204" pitchFamily="34" charset="0"/>
              <a:buChar char="‒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44"/>
          <p:cNvSpPr/>
          <p:nvPr userDrawn="1"/>
        </p:nvSpPr>
        <p:spPr>
          <a:xfrm>
            <a:off x="468000" y="276589"/>
            <a:ext cx="107999" cy="855924"/>
          </a:xfrm>
          <a:prstGeom prst="rect">
            <a:avLst/>
          </a:prstGeom>
          <a:solidFill>
            <a:srgbClr val="004B7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8389" y="6291744"/>
            <a:ext cx="576000" cy="576000"/>
          </a:xfrm>
          <a:prstGeom prst="rect">
            <a:avLst/>
          </a:prstGeom>
          <a:solidFill>
            <a:srgbClr val="053663"/>
          </a:solidFill>
        </p:spPr>
        <p:txBody>
          <a:bodyPr wrap="square" rtlCol="0" anchor="ctr">
            <a:noAutofit/>
          </a:bodyPr>
          <a:lstStyle/>
          <a:p>
            <a:pPr algn="ctr"/>
            <a:fld id="{7BC9F046-82CD-49AB-B449-722B489992FF}" type="slidenum">
              <a:rPr lang="en-GB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‹#›</a:t>
            </a:fld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-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274638"/>
            <a:ext cx="8028000" cy="85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6000" y="2181138"/>
            <a:ext cx="8028000" cy="394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85800" indent="-228600">
              <a:buFont typeface="Verdana" panose="020B0604030504040204" pitchFamily="34" charset="0"/>
              <a:buChar char="‒"/>
              <a:defRPr/>
            </a:lvl2pPr>
            <a:lvl4pPr marL="1600200" indent="-228600">
              <a:buFont typeface="Verdana" panose="020B0604030504040204" pitchFamily="34" charset="0"/>
              <a:buChar char="‒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44"/>
          <p:cNvSpPr/>
          <p:nvPr userDrawn="1"/>
        </p:nvSpPr>
        <p:spPr>
          <a:xfrm>
            <a:off x="468000" y="276589"/>
            <a:ext cx="107999" cy="855924"/>
          </a:xfrm>
          <a:prstGeom prst="rect">
            <a:avLst/>
          </a:prstGeom>
          <a:solidFill>
            <a:srgbClr val="004B7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8389" y="6291744"/>
            <a:ext cx="576000" cy="576000"/>
          </a:xfrm>
          <a:prstGeom prst="rect">
            <a:avLst/>
          </a:prstGeom>
          <a:solidFill>
            <a:srgbClr val="053663"/>
          </a:solidFill>
        </p:spPr>
        <p:txBody>
          <a:bodyPr wrap="square" rtlCol="0" anchor="ctr">
            <a:noAutofit/>
          </a:bodyPr>
          <a:lstStyle/>
          <a:p>
            <a:pPr algn="ctr"/>
            <a:fld id="{7BC9F046-82CD-49AB-B449-722B489992FF}" type="slidenum">
              <a:rPr lang="en-GB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‹#›</a:t>
            </a:fld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76000" y="1400175"/>
            <a:ext cx="8028000" cy="411163"/>
          </a:xfrm>
        </p:spPr>
        <p:txBody>
          <a:bodyPr/>
          <a:lstStyle>
            <a:lvl1pPr marL="0" indent="0">
              <a:buNone/>
              <a:defRPr>
                <a:solidFill>
                  <a:srgbClr val="94C120"/>
                </a:solidFill>
              </a:defRPr>
            </a:lvl1pPr>
          </a:lstStyle>
          <a:p>
            <a:pPr lvl="0"/>
            <a:r>
              <a:rPr lang="en-US" dirty="0" smtClean="0"/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75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59684"/>
            <a:ext cx="4014000" cy="715191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2174875"/>
            <a:ext cx="401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3080" y="1451295"/>
            <a:ext cx="4041775" cy="72358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308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44"/>
          <p:cNvSpPr/>
          <p:nvPr userDrawn="1"/>
        </p:nvSpPr>
        <p:spPr>
          <a:xfrm>
            <a:off x="468000" y="276589"/>
            <a:ext cx="107999" cy="855924"/>
          </a:xfrm>
          <a:prstGeom prst="rect">
            <a:avLst/>
          </a:prstGeom>
          <a:solidFill>
            <a:srgbClr val="004B7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8389" y="6291744"/>
            <a:ext cx="576000" cy="576000"/>
          </a:xfrm>
          <a:prstGeom prst="rect">
            <a:avLst/>
          </a:prstGeom>
          <a:solidFill>
            <a:srgbClr val="053663"/>
          </a:solidFill>
        </p:spPr>
        <p:txBody>
          <a:bodyPr wrap="square" rtlCol="0" anchor="ctr">
            <a:noAutofit/>
          </a:bodyPr>
          <a:lstStyle/>
          <a:p>
            <a:pPr algn="ctr"/>
            <a:fld id="{7BC9F046-82CD-49AB-B449-722B489992FF}" type="slidenum">
              <a:rPr lang="en-GB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‹#›</a:t>
            </a:fld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8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rion Slide">
    <p:bg>
      <p:bgPr>
        <a:solidFill>
          <a:srgbClr val="00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6"/>
          <p:cNvCxnSpPr/>
          <p:nvPr userDrawn="1"/>
        </p:nvCxnSpPr>
        <p:spPr>
          <a:xfrm>
            <a:off x="4066904" y="4152424"/>
            <a:ext cx="1010192" cy="0"/>
          </a:xfrm>
          <a:prstGeom prst="straightConnector1">
            <a:avLst/>
          </a:prstGeom>
          <a:noFill/>
          <a:ln w="6345">
            <a:solidFill>
              <a:srgbClr val="FFFFFF"/>
            </a:solidFill>
            <a:prstDash val="solid"/>
            <a:miter/>
          </a:ln>
        </p:spPr>
      </p:cxnSp>
      <p:sp>
        <p:nvSpPr>
          <p:cNvPr id="9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0" y="2683933"/>
            <a:ext cx="9143999" cy="826025"/>
          </a:xfrm>
          <a:prstGeom prst="rect">
            <a:avLst/>
          </a:prstGeom>
        </p:spPr>
        <p:txBody>
          <a:bodyPr anchor="t" anchorCtr="1"/>
          <a:lstStyle>
            <a:lvl1pPr algn="ctr">
              <a:defRPr sz="6000" b="1" cap="none" baseline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GB" noProof="0" dirty="0" smtClean="0"/>
              <a:t>Section Slide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08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OECD-02-33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891933" y="-6691"/>
            <a:ext cx="1252067" cy="57658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76000" y="274638"/>
            <a:ext cx="80280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00200"/>
            <a:ext cx="802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CA1B-555E-422D-8C81-435BE93EA093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E422-8F65-42AA-BE9A-E7B5F3461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709" r:id="rId3"/>
    <p:sldLayoutId id="2147483711" r:id="rId4"/>
    <p:sldLayoutId id="2147483710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94C12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legal/legal-instruments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galinstruments.oecd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ecdgroups.oecd.org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oecd.org/docs/DOC-127739" TargetMode="External"/><Relationship Id="rId13" Type="http://schemas.openxmlformats.org/officeDocument/2006/relationships/hyperlink" Target="https://community.oecd.org/docs/DOC-127756" TargetMode="External"/><Relationship Id="rId3" Type="http://schemas.openxmlformats.org/officeDocument/2006/relationships/hyperlink" Target="https://community.oecd.org/docs/DOC-127736" TargetMode="External"/><Relationship Id="rId7" Type="http://schemas.openxmlformats.org/officeDocument/2006/relationships/hyperlink" Target="https://community.oecd.org/docs/DOC-127755" TargetMode="External"/><Relationship Id="rId12" Type="http://schemas.openxmlformats.org/officeDocument/2006/relationships/hyperlink" Target="https://community.oecd.org/docs/DOC-128362" TargetMode="External"/><Relationship Id="rId2" Type="http://schemas.openxmlformats.org/officeDocument/2006/relationships/hyperlink" Target="https://community.oecd.org/docs/DOC-12775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ity.oecd.org/docs/DOC-127754" TargetMode="External"/><Relationship Id="rId11" Type="http://schemas.openxmlformats.org/officeDocument/2006/relationships/hyperlink" Target="https://community.oecd.org/docs/DOC-128371" TargetMode="External"/><Relationship Id="rId5" Type="http://schemas.openxmlformats.org/officeDocument/2006/relationships/hyperlink" Target="https://community.oecd.org/docs/DOC-127740" TargetMode="External"/><Relationship Id="rId10" Type="http://schemas.openxmlformats.org/officeDocument/2006/relationships/hyperlink" Target="https://community.oecd.org/docs/DOC-128360" TargetMode="External"/><Relationship Id="rId4" Type="http://schemas.openxmlformats.org/officeDocument/2006/relationships/hyperlink" Target="https://community.oecd.org/docs/DOC-128367" TargetMode="External"/><Relationship Id="rId9" Type="http://schemas.openxmlformats.org/officeDocument/2006/relationships/hyperlink" Target="https://community.oecd.org/docs/DOC-127752" TargetMode="External"/><Relationship Id="rId14" Type="http://schemas.openxmlformats.org/officeDocument/2006/relationships/hyperlink" Target="https://community.oecd.org/docs/DOC-12774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oecd.org/community/one-feedback" TargetMode="External"/><Relationship Id="rId3" Type="http://schemas.openxmlformats.org/officeDocument/2006/relationships/hyperlink" Target="https://account.oecd.org/Default.aspx?t=i" TargetMode="External"/><Relationship Id="rId7" Type="http://schemas.openxmlformats.org/officeDocument/2006/relationships/hyperlink" Target="http://www.oecd.org/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.oecd.org/#/faq" TargetMode="External"/><Relationship Id="rId5" Type="http://schemas.openxmlformats.org/officeDocument/2006/relationships/hyperlink" Target="https://community.oecd.org/community/one-feedback/tutorials" TargetMode="External"/><Relationship Id="rId4" Type="http://schemas.openxmlformats.org/officeDocument/2006/relationships/hyperlink" Target="mailto:%20one@oecd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413" y="6451914"/>
            <a:ext cx="7754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O.N.E Workshop, Ankara</a:t>
            </a:r>
            <a:r>
              <a:rPr lang="en-GB" sz="2400" b="1" smtClean="0">
                <a:solidFill>
                  <a:schemeClr val="bg1"/>
                </a:solidFill>
              </a:rPr>
              <a:t>, 21 </a:t>
            </a:r>
            <a:r>
              <a:rPr lang="en-GB" sz="2400" b="1" dirty="0" smtClean="0">
                <a:solidFill>
                  <a:schemeClr val="bg1"/>
                </a:solidFill>
              </a:rPr>
              <a:t>March 2018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IAC PREZI_Page_3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37842" r="61323" b="16463"/>
          <a:stretch/>
        </p:blipFill>
        <p:spPr>
          <a:xfrm>
            <a:off x="6967090" y="2470244"/>
            <a:ext cx="2176910" cy="2176911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 eco-system</a:t>
            </a:r>
            <a:br>
              <a:rPr lang="en-GB" dirty="0" smtClean="0"/>
            </a:br>
            <a:r>
              <a:rPr lang="en-GB" dirty="0" smtClean="0"/>
              <a:t>Legal instruments -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795911"/>
            <a:ext cx="8028000" cy="46765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</a:rPr>
              <a:t>Countries agree to aspire to higher standards</a:t>
            </a:r>
          </a:p>
          <a:p>
            <a:pPr lvl="1">
              <a:lnSpc>
                <a:spcPct val="120000"/>
              </a:lnSpc>
            </a:pPr>
            <a:r>
              <a:rPr lang="en-GB" sz="2200" dirty="0" smtClean="0"/>
              <a:t>Global Forum of Transparency &amp; Exchange of</a:t>
            </a:r>
            <a:br>
              <a:rPr lang="en-GB" sz="2200" dirty="0" smtClean="0"/>
            </a:br>
            <a:r>
              <a:rPr lang="en-GB" sz="2200" dirty="0" smtClean="0"/>
              <a:t>Information for Tax Purposes</a:t>
            </a:r>
          </a:p>
          <a:p>
            <a:pPr lvl="1">
              <a:lnSpc>
                <a:spcPct val="120000"/>
              </a:lnSpc>
            </a:pPr>
            <a:r>
              <a:rPr lang="en-GB" sz="2200" dirty="0" smtClean="0"/>
              <a:t>OECD Anti-Bribery Convention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</a:rPr>
              <a:t>Formal promise upheld by peer pressure</a:t>
            </a:r>
          </a:p>
          <a:p>
            <a:pPr lvl="1">
              <a:lnSpc>
                <a:spcPct val="120000"/>
              </a:lnSpc>
            </a:pPr>
            <a:r>
              <a:rPr lang="en-GB" sz="2200" dirty="0" smtClean="0"/>
              <a:t>OECD Working Group on Bribery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</a:rPr>
              <a:t>Standards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</a:rPr>
              <a:t>implemented</a:t>
            </a: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</a:rPr>
              <a:t> via national legislation</a:t>
            </a:r>
          </a:p>
          <a:p>
            <a:pPr lvl="1">
              <a:lnSpc>
                <a:spcPct val="120000"/>
              </a:lnSpc>
            </a:pPr>
            <a:r>
              <a:rPr lang="en-GB" sz="2200" dirty="0" smtClean="0"/>
              <a:t>2011 UK Bribery Act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Base Erosion &amp; Profit Shifting (BEPS) legislation in all OECD &amp; G20 countries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76000" y="1231460"/>
            <a:ext cx="8028000" cy="4111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Soft Law: Global Standards of Conduct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7798" y="6441743"/>
            <a:ext cx="8503874" cy="416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GB" dirty="0" smtClean="0">
                <a:hlinkClick r:id="rId3"/>
              </a:rPr>
              <a:t>OECD Legal Instruments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GB" dirty="0" smtClean="0">
                <a:hlinkClick r:id="rId4"/>
              </a:rPr>
              <a:t>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1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 Committee 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2017 Key Figures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81525" y="1135620"/>
            <a:ext cx="5220811" cy="5718522"/>
            <a:chOff x="2730439" y="2029525"/>
            <a:chExt cx="3852809" cy="4529439"/>
          </a:xfrm>
        </p:grpSpPr>
        <p:cxnSp>
          <p:nvCxnSpPr>
            <p:cNvPr id="7" name="Connecteur droit 8"/>
            <p:cNvCxnSpPr/>
            <p:nvPr/>
          </p:nvCxnSpPr>
          <p:spPr>
            <a:xfrm flipH="1" flipV="1">
              <a:off x="3302066" y="3506114"/>
              <a:ext cx="1081011" cy="336907"/>
            </a:xfrm>
            <a:prstGeom prst="line">
              <a:avLst/>
            </a:prstGeom>
            <a:noFill/>
            <a:ln w="25400" cap="flat" cmpd="sng" algn="ctr">
              <a:solidFill>
                <a:srgbClr val="7CAA42"/>
              </a:solidFill>
              <a:prstDash val="sysDash"/>
            </a:ln>
            <a:effectLst/>
          </p:spPr>
        </p:cxnSp>
        <p:cxnSp>
          <p:nvCxnSpPr>
            <p:cNvPr id="8" name="Connecteur droit 10"/>
            <p:cNvCxnSpPr/>
            <p:nvPr/>
          </p:nvCxnSpPr>
          <p:spPr>
            <a:xfrm flipV="1">
              <a:off x="4821041" y="3038615"/>
              <a:ext cx="570554" cy="498988"/>
            </a:xfrm>
            <a:prstGeom prst="line">
              <a:avLst/>
            </a:prstGeom>
            <a:noFill/>
            <a:ln w="25400" cap="flat" cmpd="sng" algn="ctr">
              <a:solidFill>
                <a:srgbClr val="7CAA42"/>
              </a:solidFill>
              <a:prstDash val="sysDash"/>
            </a:ln>
            <a:effectLst/>
          </p:spPr>
        </p:cxnSp>
        <p:sp>
          <p:nvSpPr>
            <p:cNvPr id="9" name="ZoneTexte 14"/>
            <p:cNvSpPr txBox="1"/>
            <p:nvPr/>
          </p:nvSpPr>
          <p:spPr>
            <a:xfrm>
              <a:off x="3922782" y="4567013"/>
              <a:ext cx="118779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200" b="1" dirty="0" smtClean="0">
                  <a:solidFill>
                    <a:srgbClr val="7CAA42"/>
                  </a:solidFill>
                  <a:latin typeface="HelveticaNeueLT Std" pitchFamily="34" charset="0"/>
                </a:rPr>
                <a:t>OECD </a:t>
              </a:r>
            </a:p>
            <a:p>
              <a:pPr algn="ctr" defTabSz="4572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200" b="1" dirty="0" smtClean="0">
                  <a:solidFill>
                    <a:srgbClr val="7CAA42"/>
                  </a:solidFill>
                  <a:latin typeface="HelveticaNeueLT Std" pitchFamily="34" charset="0"/>
                </a:rPr>
                <a:t>COMMITTEES</a:t>
              </a:r>
              <a:endParaRPr lang="fr-FR" sz="1200" b="1" dirty="0">
                <a:solidFill>
                  <a:srgbClr val="7CAA42"/>
                </a:solidFill>
                <a:latin typeface="HelveticaNeueLT Std" pitchFamily="34" charset="0"/>
              </a:endParaRPr>
            </a:p>
          </p:txBody>
        </p:sp>
        <p:pic>
          <p:nvPicPr>
            <p:cNvPr id="10" name="Image 42" descr="pictos 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7" r="59963"/>
            <a:stretch/>
          </p:blipFill>
          <p:spPr>
            <a:xfrm>
              <a:off x="3842572" y="3415745"/>
              <a:ext cx="1348212" cy="1144843"/>
            </a:xfrm>
            <a:prstGeom prst="rect">
              <a:avLst/>
            </a:prstGeom>
          </p:spPr>
        </p:pic>
        <p:cxnSp>
          <p:nvCxnSpPr>
            <p:cNvPr id="11" name="Connecteur droit 18"/>
            <p:cNvCxnSpPr/>
            <p:nvPr/>
          </p:nvCxnSpPr>
          <p:spPr>
            <a:xfrm flipH="1">
              <a:off x="3524648" y="4238850"/>
              <a:ext cx="635848" cy="722117"/>
            </a:xfrm>
            <a:prstGeom prst="line">
              <a:avLst/>
            </a:prstGeom>
            <a:noFill/>
            <a:ln w="25400" cap="flat" cmpd="sng" algn="ctr">
              <a:solidFill>
                <a:srgbClr val="7CAA42"/>
              </a:solidFill>
              <a:prstDash val="sysDash"/>
            </a:ln>
            <a:effectLst/>
          </p:spPr>
        </p:cxnSp>
        <p:sp>
          <p:nvSpPr>
            <p:cNvPr id="12" name="Ellipse 9"/>
            <p:cNvSpPr>
              <a:spLocks noChangeAspect="1"/>
            </p:cNvSpPr>
            <p:nvPr/>
          </p:nvSpPr>
          <p:spPr>
            <a:xfrm>
              <a:off x="2730439" y="2652484"/>
              <a:ext cx="1115813" cy="1197602"/>
            </a:xfrm>
            <a:prstGeom prst="ellipse">
              <a:avLst/>
            </a:prstGeom>
            <a:solidFill>
              <a:srgbClr val="7CAA42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680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44</a:t>
              </a: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Main committees</a:t>
              </a:r>
            </a:p>
          </p:txBody>
        </p:sp>
        <p:sp>
          <p:nvSpPr>
            <p:cNvPr id="13" name="Ellipse 11"/>
            <p:cNvSpPr>
              <a:spLocks noChangeAspect="1"/>
            </p:cNvSpPr>
            <p:nvPr/>
          </p:nvSpPr>
          <p:spPr>
            <a:xfrm>
              <a:off x="2897944" y="4833841"/>
              <a:ext cx="1195514" cy="1283145"/>
            </a:xfrm>
            <a:prstGeom prst="ellipse">
              <a:avLst/>
            </a:prstGeom>
            <a:solidFill>
              <a:srgbClr val="7CAA42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680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258</a:t>
              </a:r>
              <a:endPara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Subsidiary bodies</a:t>
              </a:r>
            </a:p>
          </p:txBody>
        </p:sp>
        <p:sp>
          <p:nvSpPr>
            <p:cNvPr id="14" name="Ellipse 12"/>
            <p:cNvSpPr>
              <a:spLocks noChangeAspect="1"/>
            </p:cNvSpPr>
            <p:nvPr/>
          </p:nvSpPr>
          <p:spPr>
            <a:xfrm>
              <a:off x="5071022" y="2029525"/>
              <a:ext cx="1327813" cy="1425717"/>
            </a:xfrm>
            <a:prstGeom prst="ellipse">
              <a:avLst/>
            </a:prstGeom>
            <a:solidFill>
              <a:srgbClr val="7CAA42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680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1,884</a:t>
              </a:r>
              <a:endPara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Official meetings</a:t>
              </a:r>
              <a:endPara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itchFamily="34" charset="0"/>
              </a:endParaRPr>
            </a:p>
          </p:txBody>
        </p:sp>
        <p:sp>
          <p:nvSpPr>
            <p:cNvPr id="15" name="Ellipse 13"/>
            <p:cNvSpPr>
              <a:spLocks noChangeAspect="1"/>
            </p:cNvSpPr>
            <p:nvPr/>
          </p:nvSpPr>
          <p:spPr>
            <a:xfrm>
              <a:off x="4989972" y="4848104"/>
              <a:ext cx="1593276" cy="1710860"/>
            </a:xfrm>
            <a:prstGeom prst="ellipse">
              <a:avLst/>
            </a:prstGeom>
            <a:solidFill>
              <a:srgbClr val="7CAA42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680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41,664</a:t>
              </a:r>
            </a:p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Member</a:t>
              </a:r>
              <a:r>
                <a:rPr kumimoji="0" lang="en-A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 c</a:t>
              </a:r>
              <a:r>
                <a:rPr kumimoji="0" lang="en-A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ountry registrations</a:t>
              </a:r>
            </a:p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600" kern="0" dirty="0" smtClean="0">
                  <a:solidFill>
                    <a:prstClr val="white"/>
                  </a:solidFill>
                  <a:latin typeface="HelveticaNeueLT Std" pitchFamily="34" charset="0"/>
                </a:rPr>
                <a:t>52,294 </a:t>
              </a:r>
              <a:r>
                <a:rPr kumimoji="0" lang="en-A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with </a:t>
              </a:r>
              <a:r>
                <a:rPr kumimoji="0" lang="en-A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" pitchFamily="34" charset="0"/>
                </a:rPr>
                <a:t>Delegations</a:t>
              </a:r>
            </a:p>
          </p:txBody>
        </p:sp>
        <p:cxnSp>
          <p:nvCxnSpPr>
            <p:cNvPr id="16" name="Connecteur droit 35"/>
            <p:cNvCxnSpPr/>
            <p:nvPr/>
          </p:nvCxnSpPr>
          <p:spPr>
            <a:xfrm>
              <a:off x="4909762" y="4391240"/>
              <a:ext cx="401623" cy="759641"/>
            </a:xfrm>
            <a:prstGeom prst="line">
              <a:avLst/>
            </a:prstGeom>
            <a:noFill/>
            <a:ln w="25400" cap="flat" cmpd="sng" algn="ctr">
              <a:solidFill>
                <a:srgbClr val="7CAA42"/>
              </a:solidFill>
              <a:prstDash val="sysDash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40126" y="6437885"/>
            <a:ext cx="4274303" cy="416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GB" dirty="0" smtClean="0">
                <a:hlinkClick r:id="rId3"/>
              </a:rPr>
              <a:t>OECD Committees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 &amp; Turkey</a:t>
            </a:r>
            <a:br>
              <a:rPr lang="en-GB" dirty="0" smtClean="0"/>
            </a:br>
            <a:r>
              <a:rPr lang="en-GB" dirty="0" smtClean="0"/>
              <a:t>2017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62524"/>
              </p:ext>
            </p:extLst>
          </p:nvPr>
        </p:nvGraphicFramePr>
        <p:xfrm>
          <a:off x="712848" y="1436480"/>
          <a:ext cx="8074892" cy="43689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20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64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NeueLT St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NeueLT St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NeueLT St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Members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Avg.</a:t>
                      </a:r>
                      <a:endParaRPr lang="en-US" sz="1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Committee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Chairs</a:t>
                      </a:r>
                      <a:endParaRPr lang="en-GB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1</a:t>
                      </a:r>
                      <a:endParaRPr lang="en-GB" sz="1800" kern="1200" dirty="0">
                        <a:solidFill>
                          <a:srgbClr val="004B78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Vice-chairs</a:t>
                      </a:r>
                      <a:endParaRPr lang="en-GB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5</a:t>
                      </a:r>
                      <a:endParaRPr lang="en-GB" sz="1800" kern="1200" dirty="0">
                        <a:solidFill>
                          <a:srgbClr val="004B78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13</a:t>
                      </a:r>
                      <a:endParaRPr lang="en-GB" sz="1800" kern="1200" dirty="0">
                        <a:solidFill>
                          <a:srgbClr val="004B78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382</a:t>
                      </a:r>
                      <a:endParaRPr lang="en-GB" sz="1800" kern="1200" dirty="0">
                        <a:solidFill>
                          <a:srgbClr val="004B78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Meeting Registrations</a:t>
                      </a:r>
                      <a:endParaRPr lang="en-GB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Delegates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1,080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1,156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41,628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Delegation Staff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231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284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10,233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4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O.N.E /</a:t>
                      </a:r>
                      <a:r>
                        <a:rPr lang="en-GB" sz="16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OLIS</a:t>
                      </a:r>
                      <a:endParaRPr lang="en-GB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Unique Users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004B78"/>
                          </a:solidFill>
                          <a:latin typeface="Open Sans"/>
                          <a:ea typeface="+mn-ea"/>
                          <a:cs typeface="+mn-cs"/>
                        </a:rPr>
                        <a:t>408</a:t>
                      </a:r>
                      <a:endParaRPr lang="en-GB" sz="1800" kern="1200" dirty="0">
                        <a:solidFill>
                          <a:srgbClr val="004B78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237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9,527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Sessions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8,003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6,820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282,517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Documents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Downloaded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14,120 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12,601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004B78"/>
                          </a:solidFill>
                          <a:latin typeface="Open Sans"/>
                        </a:rPr>
                        <a:t>543,765</a:t>
                      </a:r>
                      <a:endParaRPr lang="en-GB" dirty="0">
                        <a:solidFill>
                          <a:srgbClr val="004B78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597" y="1677729"/>
            <a:ext cx="489394" cy="3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ECD_285_50K_100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29857" y="1510131"/>
            <a:ext cx="687388" cy="6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O.N.E Background &amp; design Process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81512" y="1308537"/>
            <a:ext cx="8291512" cy="1348400"/>
            <a:chOff x="0" y="1482"/>
            <a:chExt cx="8291512" cy="1911907"/>
          </a:xfrm>
        </p:grpSpPr>
        <p:sp>
          <p:nvSpPr>
            <p:cNvPr id="17" name="Up Arrow Callout 16"/>
            <p:cNvSpPr/>
            <p:nvPr/>
          </p:nvSpPr>
          <p:spPr>
            <a:xfrm rot="10800000">
              <a:off x="0" y="1482"/>
              <a:ext cx="8291512" cy="1911907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Up Arrow Callout 4"/>
            <p:cNvSpPr/>
            <p:nvPr/>
          </p:nvSpPr>
          <p:spPr>
            <a:xfrm>
              <a:off x="0" y="13713"/>
              <a:ext cx="8291512" cy="538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O.N.E Context</a:t>
              </a:r>
              <a:endParaRPr lang="en-GB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560" y="1731850"/>
            <a:ext cx="2761138" cy="459271"/>
            <a:chOff x="4048" y="666324"/>
            <a:chExt cx="2761138" cy="584504"/>
          </a:xfrm>
        </p:grpSpPr>
        <p:sp>
          <p:nvSpPr>
            <p:cNvPr id="15" name="Rectangle 14"/>
            <p:cNvSpPr/>
            <p:nvPr/>
          </p:nvSpPr>
          <p:spPr>
            <a:xfrm>
              <a:off x="4048" y="666324"/>
              <a:ext cx="2761138" cy="58450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048" y="666324"/>
              <a:ext cx="2761138" cy="584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Value for Money (V4M)</a:t>
              </a:r>
              <a:br>
                <a:rPr lang="en-GB" sz="1600" kern="1200" dirty="0" smtClean="0"/>
              </a:br>
              <a:r>
                <a:rPr lang="en-GB" sz="1600" kern="1200" dirty="0" smtClean="0"/>
                <a:t>Action Plan</a:t>
              </a:r>
              <a:endParaRPr lang="en-GB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6698" y="1731850"/>
            <a:ext cx="2761138" cy="459271"/>
            <a:chOff x="2765186" y="666324"/>
            <a:chExt cx="2761138" cy="584504"/>
          </a:xfrm>
        </p:grpSpPr>
        <p:sp>
          <p:nvSpPr>
            <p:cNvPr id="13" name="Rectangle 12"/>
            <p:cNvSpPr/>
            <p:nvPr/>
          </p:nvSpPr>
          <p:spPr>
            <a:xfrm>
              <a:off x="2765186" y="666324"/>
              <a:ext cx="2761138" cy="58450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765186" y="666324"/>
              <a:ext cx="2761138" cy="584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Council Working Group on Governance</a:t>
              </a:r>
              <a:endParaRPr lang="en-GB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07837" y="1731850"/>
            <a:ext cx="2761138" cy="459271"/>
            <a:chOff x="5526325" y="666324"/>
            <a:chExt cx="2761138" cy="584504"/>
          </a:xfrm>
        </p:grpSpPr>
        <p:sp>
          <p:nvSpPr>
            <p:cNvPr id="11" name="Rectangle 10"/>
            <p:cNvSpPr/>
            <p:nvPr/>
          </p:nvSpPr>
          <p:spPr>
            <a:xfrm>
              <a:off x="5526325" y="666324"/>
              <a:ext cx="2761138" cy="58450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526325" y="666324"/>
              <a:ext cx="2761138" cy="584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Digital Strategy</a:t>
              </a:r>
              <a:endParaRPr lang="en-GB" sz="16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2886" y="2659853"/>
            <a:ext cx="8291512" cy="2524622"/>
            <a:chOff x="0" y="1891152"/>
            <a:chExt cx="8291512" cy="2280124"/>
          </a:xfrm>
        </p:grpSpPr>
        <p:sp>
          <p:nvSpPr>
            <p:cNvPr id="29" name="Up Arrow Callout 28"/>
            <p:cNvSpPr/>
            <p:nvPr/>
          </p:nvSpPr>
          <p:spPr>
            <a:xfrm rot="10800000">
              <a:off x="0" y="1891152"/>
              <a:ext cx="8291512" cy="2280124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Up Arrow Callout 4"/>
            <p:cNvSpPr/>
            <p:nvPr/>
          </p:nvSpPr>
          <p:spPr>
            <a:xfrm>
              <a:off x="0" y="1898492"/>
              <a:ext cx="8291512" cy="306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Call for OLIS Renewal</a:t>
              </a:r>
              <a:endParaRPr lang="en-GB" sz="2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6934" y="3020255"/>
            <a:ext cx="2761138" cy="1301579"/>
            <a:chOff x="4048" y="2691476"/>
            <a:chExt cx="2761138" cy="681757"/>
          </a:xfrm>
        </p:grpSpPr>
        <p:sp>
          <p:nvSpPr>
            <p:cNvPr id="27" name="Rectangle 26"/>
            <p:cNvSpPr/>
            <p:nvPr/>
          </p:nvSpPr>
          <p:spPr>
            <a:xfrm>
              <a:off x="4048" y="2691476"/>
              <a:ext cx="2761138" cy="68175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048" y="2691476"/>
              <a:ext cx="2761138" cy="681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Online Survey</a:t>
              </a:r>
              <a:endParaRPr lang="en-GB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Delegations</a:t>
              </a:r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Delegates</a:t>
              </a:r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Government Officials</a:t>
              </a:r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OLIS users at large</a:t>
              </a:r>
              <a:endParaRPr lang="en-GB" sz="12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38072" y="3020255"/>
            <a:ext cx="2761138" cy="1301579"/>
            <a:chOff x="2765186" y="2691476"/>
            <a:chExt cx="2761138" cy="681757"/>
          </a:xfrm>
        </p:grpSpPr>
        <p:sp>
          <p:nvSpPr>
            <p:cNvPr id="25" name="Rectangle 24"/>
            <p:cNvSpPr/>
            <p:nvPr/>
          </p:nvSpPr>
          <p:spPr>
            <a:xfrm>
              <a:off x="2765186" y="2691476"/>
              <a:ext cx="2761138" cy="68175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765186" y="2691476"/>
              <a:ext cx="2761138" cy="681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Features based on feedback</a:t>
              </a:r>
              <a:endParaRPr lang="en-GB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Access from anywhere via tablet/smartphone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Find documents &amp; related information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Online Help, look &amp; feel, ease of use</a:t>
              </a:r>
              <a:endParaRPr lang="en-GB" sz="12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Enhanced committee  collaboration</a:t>
              </a:r>
              <a:endParaRPr lang="en-GB" sz="1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9211" y="3020255"/>
            <a:ext cx="2761138" cy="1301579"/>
            <a:chOff x="5526325" y="2691476"/>
            <a:chExt cx="2761138" cy="681757"/>
          </a:xfrm>
        </p:grpSpPr>
        <p:sp>
          <p:nvSpPr>
            <p:cNvPr id="23" name="Rectangle 22"/>
            <p:cNvSpPr/>
            <p:nvPr/>
          </p:nvSpPr>
          <p:spPr>
            <a:xfrm>
              <a:off x="5526325" y="2691476"/>
              <a:ext cx="2761138" cy="68175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5526325" y="2691476"/>
              <a:ext cx="2761138" cy="681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Bring all info together in same interface</a:t>
              </a:r>
              <a:endParaRPr lang="en-GB" sz="16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Official documents</a:t>
              </a:r>
              <a:endParaRPr lang="en-GB" sz="12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Events</a:t>
              </a:r>
              <a:endParaRPr lang="en-GB" sz="12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Publications</a:t>
              </a:r>
              <a:endParaRPr lang="en-GB" sz="12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Committee &amp; policy communities</a:t>
              </a:r>
              <a:endParaRPr lang="en-GB" sz="12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4260" y="5180652"/>
            <a:ext cx="8291512" cy="1482525"/>
            <a:chOff x="0" y="4149039"/>
            <a:chExt cx="8291512" cy="1482525"/>
          </a:xfrm>
        </p:grpSpPr>
        <p:sp>
          <p:nvSpPr>
            <p:cNvPr id="38" name="Rectangle 37"/>
            <p:cNvSpPr/>
            <p:nvPr/>
          </p:nvSpPr>
          <p:spPr>
            <a:xfrm>
              <a:off x="0" y="4149039"/>
              <a:ext cx="8291512" cy="14825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0" y="4149040"/>
              <a:ext cx="8291512" cy="452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Development thru Consultation</a:t>
              </a:r>
              <a:endParaRPr lang="en-GB" sz="20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4260" y="5598552"/>
            <a:ext cx="4145756" cy="1064625"/>
            <a:chOff x="0" y="4919952"/>
            <a:chExt cx="4145756" cy="681961"/>
          </a:xfrm>
        </p:grpSpPr>
        <p:sp>
          <p:nvSpPr>
            <p:cNvPr id="36" name="Rectangle 35"/>
            <p:cNvSpPr/>
            <p:nvPr/>
          </p:nvSpPr>
          <p:spPr>
            <a:xfrm>
              <a:off x="0" y="4919952"/>
              <a:ext cx="4145756" cy="68196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0" y="4919952"/>
              <a:ext cx="4145756" cy="681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Engagement</a:t>
              </a:r>
              <a:endParaRPr lang="en-GB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Delegation Contact Group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Committee meetings &amp; Delegates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Workshops in capitals, via webinar</a:t>
              </a:r>
              <a:endParaRPr lang="en-GB" sz="12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10016" y="5598552"/>
            <a:ext cx="4145756" cy="1064625"/>
            <a:chOff x="4145756" y="4919952"/>
            <a:chExt cx="4145756" cy="681961"/>
          </a:xfrm>
        </p:grpSpPr>
        <p:sp>
          <p:nvSpPr>
            <p:cNvPr id="34" name="Rectangle 33"/>
            <p:cNvSpPr/>
            <p:nvPr/>
          </p:nvSpPr>
          <p:spPr>
            <a:xfrm>
              <a:off x="4145756" y="4919952"/>
              <a:ext cx="4145756" cy="68196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4145756" y="4919952"/>
              <a:ext cx="4145756" cy="681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Continuous Improvement</a:t>
              </a:r>
              <a:endParaRPr lang="en-GB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Track feedback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Analyse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Communicate &amp; collaborate</a:t>
              </a:r>
              <a:endParaRPr lang="en-GB" sz="12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Make changes</a:t>
              </a:r>
              <a:endParaRPr lang="en-GB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4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O.N.E?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76000" y="1173193"/>
            <a:ext cx="8028000" cy="63814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Enable sharing &amp; knowledge creation</a:t>
            </a:r>
          </a:p>
          <a:p>
            <a:r>
              <a:rPr lang="en-GB" dirty="0" smtClean="0"/>
              <a:t>Enhance engagement for a global policy community</a:t>
            </a:r>
            <a:endParaRPr lang="en-GB" dirty="0"/>
          </a:p>
        </p:txBody>
      </p:sp>
      <p:pic>
        <p:nvPicPr>
          <p:cNvPr id="5" name="Picture 2" descr="\\NAS\Projets\113_OCDE\PPT\el\DATA PRES OCTOBRE 2016\Slide 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49" y="1791406"/>
            <a:ext cx="7061799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8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O.N.E Overview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9" y="1572629"/>
            <a:ext cx="7726906" cy="43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In-depth O.N.E </a:t>
            </a:r>
            <a:r>
              <a:rPr lang="en-GB" dirty="0" smtClean="0"/>
              <a:t>Demo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56776"/>
              </p:ext>
            </p:extLst>
          </p:nvPr>
        </p:nvGraphicFramePr>
        <p:xfrm>
          <a:off x="844619" y="1154927"/>
          <a:ext cx="623204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86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673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Subject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What </a:t>
                      </a:r>
                      <a:r>
                        <a:rPr lang="en-GB" sz="1400" smtClean="0"/>
                        <a:t>is</a:t>
                      </a:r>
                      <a:r>
                        <a:rPr lang="en-GB" sz="1400" baseline="0" smtClean="0"/>
                        <a:t> covered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Logging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MyOECD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vs OLIS account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Home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/>
                        <a:t>Tiles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/>
                        <a:t>Default personalisation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Customisation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Personal details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Interface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language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Search results language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Home page &amp; tiles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0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By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 reference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By Committee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Filters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Saving searches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97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 my next meeting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Sharing the event,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add event to calendar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 Paris Conference Centre access code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Get all the documents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else is going?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communities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Advanced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hlinkClick r:id="rId12"/>
                        </a:rPr>
                        <a:t>D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ate range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title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 versions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documents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Favourites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15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Email alerts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 smtClean="0">
                          <a:hlinkClick r:id="rId14"/>
                        </a:rPr>
                        <a:t>How to </a:t>
                      </a:r>
                      <a:r>
                        <a:rPr lang="fr-FR" sz="1300" dirty="0" err="1" smtClean="0">
                          <a:hlinkClick r:id="rId14"/>
                        </a:rPr>
                        <a:t>create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5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Tablet or smartphone</a:t>
                      </a:r>
                      <a:endParaRPr lang="en-GB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2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O.N.E Support </a:t>
            </a:r>
            <a:r>
              <a:rPr lang="en-GB" dirty="0"/>
              <a:t>Resources</a:t>
            </a:r>
            <a:br>
              <a:rPr lang="en-GB" dirty="0"/>
            </a:br>
            <a:r>
              <a:rPr lang="en-GB" dirty="0"/>
              <a:t>Getting Help &amp; Giving </a:t>
            </a:r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463040"/>
            <a:ext cx="8028000" cy="524831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3"/>
              </a:rPr>
              <a:t>Getting</a:t>
            </a:r>
            <a:r>
              <a:rPr lang="en-GB">
                <a:hlinkClick r:id="rId3"/>
              </a:rPr>
              <a:t> an account</a:t>
            </a:r>
            <a:r>
              <a:rPr lang="en-GB"/>
              <a:t/>
            </a:r>
            <a:br>
              <a:rPr lang="en-GB"/>
            </a:br>
            <a:endParaRPr lang="en-GB" dirty="0"/>
          </a:p>
          <a:p>
            <a:r>
              <a:rPr lang="en-GB"/>
              <a:t>O.N.E </a:t>
            </a:r>
            <a:r>
              <a:rPr lang="en-GB" dirty="0"/>
              <a:t>Support</a:t>
            </a:r>
          </a:p>
          <a:p>
            <a:pPr marL="457200" lvl="1" indent="0">
              <a:buNone/>
            </a:pPr>
            <a:r>
              <a:rPr lang="en-GB" dirty="0">
                <a:hlinkClick r:id="rId4"/>
              </a:rPr>
              <a:t>one@oecd.org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+33 (0)1 45 24 83 00</a:t>
            </a:r>
          </a:p>
          <a:p>
            <a:endParaRPr lang="en-GB" dirty="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hlinkClick r:id="rId5"/>
              </a:rPr>
              <a:t>Interactive Tutorials</a:t>
            </a:r>
            <a:r>
              <a:rPr lang="en-GB" sz="2800" dirty="0"/>
              <a:t> and </a:t>
            </a:r>
            <a:r>
              <a:rPr lang="en-GB" sz="2800" dirty="0">
                <a:hlinkClick r:id="rId6"/>
              </a:rPr>
              <a:t>Frequently Asked Questions (FAQs)</a:t>
            </a:r>
            <a:endParaRPr lang="en-GB" sz="2800" dirty="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dirty="0">
              <a:hlinkClick r:id="rId7"/>
            </a:endParaRPr>
          </a:p>
          <a:p>
            <a:r>
              <a:rPr lang="en-GB" dirty="0">
                <a:hlinkClick r:id="rId8"/>
              </a:rPr>
              <a:t>Feedback Community</a:t>
            </a:r>
            <a:endParaRPr lang="en-GB" dirty="0"/>
          </a:p>
          <a:p>
            <a:endParaRPr lang="en-GB" dirty="0"/>
          </a:p>
          <a:p>
            <a:r>
              <a:rPr lang="en-GB" dirty="0"/>
              <a:t>How to join &amp; other resources:</a:t>
            </a:r>
          </a:p>
          <a:p>
            <a:pPr marL="457200" lvl="1" indent="0">
              <a:buNone/>
            </a:pPr>
            <a:r>
              <a:rPr lang="en-GB" dirty="0">
                <a:hlinkClick r:id="rId7"/>
              </a:rPr>
              <a:t>http://www.oecd.org/one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&amp;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5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00200"/>
            <a:ext cx="84057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About OECD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smtClean="0"/>
              <a:t>What </a:t>
            </a:r>
            <a:r>
              <a:rPr lang="en-GB" sz="2400" dirty="0" smtClean="0"/>
              <a:t>is the OECD Network Environment (O.N.E)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In-depth O.N.E Demonstration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Support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Questions &amp; Answers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25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4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27" y="2774295"/>
            <a:ext cx="3945925" cy="1309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75384"/>
            <a:ext cx="4572000" cy="205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lnSpc>
                <a:spcPct val="120000"/>
              </a:lnSpc>
            </a:pPr>
            <a:r>
              <a:rPr lang="en-GB" sz="2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Global Governmental Organisation</a:t>
            </a:r>
          </a:p>
          <a:p>
            <a:pPr indent="-457200" algn="ctr">
              <a:lnSpc>
                <a:spcPct val="120000"/>
              </a:lnSpc>
            </a:pPr>
            <a:r>
              <a:rPr lang="en-GB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 knowledge </a:t>
            </a:r>
            <a:br>
              <a:rPr lang="en-GB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raise living standards</a:t>
            </a:r>
            <a:endParaRPr lang="en-GB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policies</a:t>
            </a:r>
            <a:br>
              <a:rPr lang="en-GB" dirty="0" smtClean="0"/>
            </a:br>
            <a:r>
              <a:rPr lang="en-GB" dirty="0" smtClean="0"/>
              <a:t>for better lives</a:t>
            </a:r>
            <a:endParaRPr lang="en-GB" dirty="0"/>
          </a:p>
        </p:txBody>
      </p:sp>
      <p:pic>
        <p:nvPicPr>
          <p:cNvPr id="6" name="Content Placeholder 3" descr="Corporate Prezi 18 11 2014_Page_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27615" r="26186" b="14983"/>
          <a:stretch/>
        </p:blipFill>
        <p:spPr>
          <a:xfrm>
            <a:off x="2455902" y="2102552"/>
            <a:ext cx="3359139" cy="3335866"/>
          </a:xfrm>
          <a:prstGeom prst="rect">
            <a:avLst/>
          </a:prstGeom>
        </p:spPr>
      </p:pic>
      <p:sp>
        <p:nvSpPr>
          <p:cNvPr id="7" name="Content Placeholder 27"/>
          <p:cNvSpPr txBox="1">
            <a:spLocks/>
          </p:cNvSpPr>
          <p:nvPr/>
        </p:nvSpPr>
        <p:spPr>
          <a:xfrm>
            <a:off x="585092" y="2196162"/>
            <a:ext cx="4337539" cy="73583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 Global </a:t>
            </a:r>
          </a:p>
          <a:p>
            <a:r>
              <a:rPr lang="en-GB" sz="2000" dirty="0" smtClean="0"/>
              <a:t>Policy Network</a:t>
            </a:r>
          </a:p>
        </p:txBody>
      </p:sp>
      <p:sp>
        <p:nvSpPr>
          <p:cNvPr id="8" name="Content Placeholder 27"/>
          <p:cNvSpPr txBox="1">
            <a:spLocks/>
          </p:cNvSpPr>
          <p:nvPr/>
        </p:nvSpPr>
        <p:spPr>
          <a:xfrm>
            <a:off x="5961666" y="2154806"/>
            <a:ext cx="2433367" cy="3113870"/>
          </a:xfrm>
          <a:prstGeom prst="rect">
            <a:avLst/>
          </a:prstGeom>
        </p:spPr>
        <p:txBody>
          <a:bodyPr vert="horz"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improve national policies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international standards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living standards</a:t>
            </a:r>
          </a:p>
        </p:txBody>
      </p:sp>
    </p:spTree>
    <p:extLst>
      <p:ext uri="{BB962C8B-B14F-4D97-AF65-F5344CB8AC3E}">
        <p14:creationId xmlns:p14="http://schemas.microsoft.com/office/powerpoint/2010/main" val="14178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Spanning </a:t>
            </a:r>
            <a:r>
              <a:rPr lang="en-GB" cap="none" dirty="0" smtClean="0"/>
              <a:t>a</a:t>
            </a:r>
            <a:r>
              <a:rPr lang="en-GB" dirty="0" smtClean="0"/>
              <a:t> variety</a:t>
            </a:r>
            <a:br>
              <a:rPr lang="en-GB" dirty="0" smtClean="0"/>
            </a:br>
            <a:r>
              <a:rPr lang="en-GB" cap="none" dirty="0" smtClean="0"/>
              <a:t>of</a:t>
            </a:r>
            <a:r>
              <a:rPr lang="en-GB" dirty="0" smtClean="0"/>
              <a:t> policy areas</a:t>
            </a:r>
            <a:endParaRPr lang="en-GB" dirty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Advice </a:t>
            </a:r>
            <a:r>
              <a:rPr lang="en-GB" sz="2400" dirty="0" smtClean="0"/>
              <a:t>&amp; Global Standards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7"/>
          <p:cNvSpPr txBox="1">
            <a:spLocks/>
          </p:cNvSpPr>
          <p:nvPr/>
        </p:nvSpPr>
        <p:spPr>
          <a:xfrm>
            <a:off x="551793" y="2567321"/>
            <a:ext cx="1365907" cy="280634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Economics</a:t>
            </a:r>
          </a:p>
        </p:txBody>
      </p:sp>
      <p:sp>
        <p:nvSpPr>
          <p:cNvPr id="7" name="Content Placeholder 27"/>
          <p:cNvSpPr txBox="1">
            <a:spLocks/>
          </p:cNvSpPr>
          <p:nvPr/>
        </p:nvSpPr>
        <p:spPr>
          <a:xfrm>
            <a:off x="1838870" y="2863721"/>
            <a:ext cx="1384322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</a:t>
            </a:r>
          </a:p>
        </p:txBody>
      </p:sp>
      <p:sp>
        <p:nvSpPr>
          <p:cNvPr id="8" name="Content Placeholder 27"/>
          <p:cNvSpPr txBox="1">
            <a:spLocks/>
          </p:cNvSpPr>
          <p:nvPr/>
        </p:nvSpPr>
        <p:spPr>
          <a:xfrm>
            <a:off x="3545395" y="2488491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</a:t>
            </a:r>
          </a:p>
        </p:txBody>
      </p:sp>
      <p:sp>
        <p:nvSpPr>
          <p:cNvPr id="9" name="Content Placeholder 27"/>
          <p:cNvSpPr txBox="1">
            <a:spLocks/>
          </p:cNvSpPr>
          <p:nvPr/>
        </p:nvSpPr>
        <p:spPr>
          <a:xfrm>
            <a:off x="5103142" y="2753555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</a:p>
        </p:txBody>
      </p:sp>
      <p:sp>
        <p:nvSpPr>
          <p:cNvPr id="10" name="Content Placeholder 27"/>
          <p:cNvSpPr txBox="1">
            <a:spLocks/>
          </p:cNvSpPr>
          <p:nvPr/>
        </p:nvSpPr>
        <p:spPr>
          <a:xfrm>
            <a:off x="6254572" y="2461448"/>
            <a:ext cx="1448527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Competition</a:t>
            </a:r>
          </a:p>
        </p:txBody>
      </p:sp>
      <p:sp>
        <p:nvSpPr>
          <p:cNvPr id="11" name="Content Placeholder 27"/>
          <p:cNvSpPr txBox="1">
            <a:spLocks/>
          </p:cNvSpPr>
          <p:nvPr/>
        </p:nvSpPr>
        <p:spPr>
          <a:xfrm>
            <a:off x="7546697" y="2943719"/>
            <a:ext cx="1329957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Issues</a:t>
            </a:r>
          </a:p>
        </p:txBody>
      </p:sp>
      <p:sp>
        <p:nvSpPr>
          <p:cNvPr id="12" name="Content Placeholder 27"/>
          <p:cNvSpPr txBox="1">
            <a:spLocks/>
          </p:cNvSpPr>
          <p:nvPr/>
        </p:nvSpPr>
        <p:spPr>
          <a:xfrm>
            <a:off x="6231082" y="3343328"/>
            <a:ext cx="1793569" cy="312659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Entrepreneurship</a:t>
            </a:r>
          </a:p>
        </p:txBody>
      </p:sp>
      <p:sp>
        <p:nvSpPr>
          <p:cNvPr id="13" name="Content Placeholder 27"/>
          <p:cNvSpPr txBox="1">
            <a:spLocks/>
          </p:cNvSpPr>
          <p:nvPr/>
        </p:nvSpPr>
        <p:spPr>
          <a:xfrm>
            <a:off x="2894406" y="3373407"/>
            <a:ext cx="1573745" cy="280634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3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</p:txBody>
      </p:sp>
      <p:sp>
        <p:nvSpPr>
          <p:cNvPr id="14" name="Content Placeholder 27"/>
          <p:cNvSpPr txBox="1">
            <a:spLocks/>
          </p:cNvSpPr>
          <p:nvPr/>
        </p:nvSpPr>
        <p:spPr>
          <a:xfrm>
            <a:off x="4606358" y="3356065"/>
            <a:ext cx="1379575" cy="423094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Affairs</a:t>
            </a:r>
          </a:p>
        </p:txBody>
      </p:sp>
      <p:sp>
        <p:nvSpPr>
          <p:cNvPr id="15" name="Content Placeholder 27"/>
          <p:cNvSpPr txBox="1">
            <a:spLocks/>
          </p:cNvSpPr>
          <p:nvPr/>
        </p:nvSpPr>
        <p:spPr>
          <a:xfrm>
            <a:off x="25417" y="3527913"/>
            <a:ext cx="2099738" cy="2692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1" kern="1200" baseline="0">
                <a:solidFill>
                  <a:srgbClr val="94C120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taxes …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ontent Placeholder 27"/>
          <p:cNvSpPr txBox="1">
            <a:spLocks/>
          </p:cNvSpPr>
          <p:nvPr/>
        </p:nvSpPr>
        <p:spPr>
          <a:xfrm>
            <a:off x="6978835" y="3650287"/>
            <a:ext cx="2132963" cy="31899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1" kern="1200" baseline="0">
                <a:solidFill>
                  <a:srgbClr val="94C120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to tractors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ontent Placeholder 27"/>
          <p:cNvSpPr txBox="1">
            <a:spLocks/>
          </p:cNvSpPr>
          <p:nvPr/>
        </p:nvSpPr>
        <p:spPr>
          <a:xfrm>
            <a:off x="703062" y="4130097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b="1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Taxes</a:t>
            </a:r>
          </a:p>
        </p:txBody>
      </p:sp>
      <p:sp>
        <p:nvSpPr>
          <p:cNvPr id="18" name="Content Placeholder 27"/>
          <p:cNvSpPr txBox="1">
            <a:spLocks/>
          </p:cNvSpPr>
          <p:nvPr/>
        </p:nvSpPr>
        <p:spPr>
          <a:xfrm>
            <a:off x="1966407" y="3969277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</a:p>
        </p:txBody>
      </p:sp>
      <p:sp>
        <p:nvSpPr>
          <p:cNvPr id="19" name="Content Placeholder 27"/>
          <p:cNvSpPr txBox="1">
            <a:spLocks/>
          </p:cNvSpPr>
          <p:nvPr/>
        </p:nvSpPr>
        <p:spPr>
          <a:xfrm>
            <a:off x="2928185" y="4630605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</a:p>
        </p:txBody>
      </p:sp>
      <p:sp>
        <p:nvSpPr>
          <p:cNvPr id="20" name="Content Placeholder 27"/>
          <p:cNvSpPr txBox="1">
            <a:spLocks/>
          </p:cNvSpPr>
          <p:nvPr/>
        </p:nvSpPr>
        <p:spPr>
          <a:xfrm>
            <a:off x="4343154" y="4456252"/>
            <a:ext cx="1895092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</a:t>
            </a:r>
          </a:p>
        </p:txBody>
      </p:sp>
      <p:sp>
        <p:nvSpPr>
          <p:cNvPr id="21" name="Content Placeholder 27"/>
          <p:cNvSpPr txBox="1">
            <a:spLocks/>
          </p:cNvSpPr>
          <p:nvPr/>
        </p:nvSpPr>
        <p:spPr>
          <a:xfrm>
            <a:off x="6198110" y="4001021"/>
            <a:ext cx="1379575" cy="480848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Work-life balance</a:t>
            </a:r>
          </a:p>
        </p:txBody>
      </p:sp>
      <p:sp>
        <p:nvSpPr>
          <p:cNvPr id="22" name="Content Placeholder 27"/>
          <p:cNvSpPr txBox="1">
            <a:spLocks/>
          </p:cNvSpPr>
          <p:nvPr/>
        </p:nvSpPr>
        <p:spPr>
          <a:xfrm>
            <a:off x="4334270" y="5409130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3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</a:t>
            </a:r>
          </a:p>
        </p:txBody>
      </p:sp>
      <p:sp>
        <p:nvSpPr>
          <p:cNvPr id="23" name="Content Placeholder 27"/>
          <p:cNvSpPr txBox="1">
            <a:spLocks/>
          </p:cNvSpPr>
          <p:nvPr/>
        </p:nvSpPr>
        <p:spPr>
          <a:xfrm>
            <a:off x="6443228" y="4909235"/>
            <a:ext cx="1297636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</a:t>
            </a:r>
          </a:p>
        </p:txBody>
      </p:sp>
      <p:sp>
        <p:nvSpPr>
          <p:cNvPr id="24" name="Content Placeholder 27"/>
          <p:cNvSpPr txBox="1">
            <a:spLocks/>
          </p:cNvSpPr>
          <p:nvPr/>
        </p:nvSpPr>
        <p:spPr>
          <a:xfrm>
            <a:off x="7971121" y="4396259"/>
            <a:ext cx="1154071" cy="309405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8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Tractors</a:t>
            </a:r>
          </a:p>
        </p:txBody>
      </p:sp>
      <p:sp>
        <p:nvSpPr>
          <p:cNvPr id="25" name="Content Placeholder 27"/>
          <p:cNvSpPr txBox="1">
            <a:spLocks/>
          </p:cNvSpPr>
          <p:nvPr/>
        </p:nvSpPr>
        <p:spPr>
          <a:xfrm>
            <a:off x="7388493" y="5381357"/>
            <a:ext cx="1467459" cy="388822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</a:t>
            </a:r>
          </a:p>
        </p:txBody>
      </p:sp>
      <p:sp>
        <p:nvSpPr>
          <p:cNvPr id="26" name="Content Placeholder 27"/>
          <p:cNvSpPr txBox="1">
            <a:spLocks/>
          </p:cNvSpPr>
          <p:nvPr/>
        </p:nvSpPr>
        <p:spPr>
          <a:xfrm>
            <a:off x="2272320" y="5144105"/>
            <a:ext cx="1368378" cy="293599"/>
          </a:xfrm>
          <a:prstGeom prst="rect">
            <a:avLst/>
          </a:prstGeom>
        </p:spPr>
        <p:txBody>
          <a:bodyPr vert="horz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000" b="0" kern="1200" baseline="0">
                <a:solidFill>
                  <a:srgbClr val="72727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</a:p>
        </p:txBody>
      </p:sp>
      <p:pic>
        <p:nvPicPr>
          <p:cNvPr id="27" name="Content Placeholder 4" descr="Corporate Prezi 18 11 2014_Page_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t="32105" r="66210" b="44576"/>
          <a:stretch/>
        </p:blipFill>
        <p:spPr>
          <a:xfrm>
            <a:off x="3297937" y="3654040"/>
            <a:ext cx="705379" cy="745069"/>
          </a:xfrm>
          <a:prstGeom prst="ellipse">
            <a:avLst/>
          </a:prstGeom>
        </p:spPr>
      </p:pic>
      <p:pic>
        <p:nvPicPr>
          <p:cNvPr id="28" name="Content Placeholder 4" descr="Corporate Prezi 18 11 2014_Page_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44029" r="48616" b="41927"/>
          <a:stretch/>
        </p:blipFill>
        <p:spPr>
          <a:xfrm>
            <a:off x="5045500" y="4080940"/>
            <a:ext cx="439082" cy="448735"/>
          </a:xfrm>
          <a:prstGeom prst="ellipse">
            <a:avLst/>
          </a:prstGeom>
        </p:spPr>
      </p:pic>
      <p:pic>
        <p:nvPicPr>
          <p:cNvPr id="29" name="Content Placeholder 4" descr="Corporate Prezi 18 11 2014_Page_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1" t="43770" r="5200" b="42721"/>
          <a:stretch/>
        </p:blipFill>
        <p:spPr>
          <a:xfrm>
            <a:off x="8350742" y="4012235"/>
            <a:ext cx="428819" cy="431606"/>
          </a:xfrm>
          <a:prstGeom prst="ellipse">
            <a:avLst/>
          </a:prstGeom>
        </p:spPr>
      </p:pic>
      <p:pic>
        <p:nvPicPr>
          <p:cNvPr id="30" name="Content Placeholder 4" descr="Corporate Prezi 18 11 2014_Page_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62341" r="85003" b="18606"/>
          <a:stretch/>
        </p:blipFill>
        <p:spPr>
          <a:xfrm>
            <a:off x="958803" y="4445100"/>
            <a:ext cx="636337" cy="608739"/>
          </a:xfrm>
          <a:prstGeom prst="ellipse">
            <a:avLst/>
          </a:prstGeom>
        </p:spPr>
      </p:pic>
      <p:pic>
        <p:nvPicPr>
          <p:cNvPr id="31" name="Content Placeholder 4" descr="Corporate Prezi 18 11 2014_Page_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7" t="62050" r="32494" b="17132"/>
          <a:stretch/>
        </p:blipFill>
        <p:spPr>
          <a:xfrm>
            <a:off x="3939499" y="5232567"/>
            <a:ext cx="687702" cy="6651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18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Partnerships with </a:t>
            </a:r>
            <a:br>
              <a:rPr lang="en-GB" dirty="0" smtClean="0"/>
            </a:br>
            <a:r>
              <a:rPr lang="en-GB" dirty="0" smtClean="0"/>
              <a:t>international organisations</a:t>
            </a:r>
            <a:endParaRPr lang="en-GB" dirty="0"/>
          </a:p>
        </p:txBody>
      </p:sp>
      <p:pic>
        <p:nvPicPr>
          <p:cNvPr id="6" name="Content Placeholder 3" descr="Corporate Prezi 18 11 2014_Page_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51541" r="21679" b="37223"/>
          <a:stretch/>
        </p:blipFill>
        <p:spPr>
          <a:xfrm>
            <a:off x="1121038" y="2534724"/>
            <a:ext cx="5548162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9499" y="2325174"/>
            <a:ext cx="18288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Content Placeholder 3" descr="Corporate Prezi 18 11 2014_Page_09.pn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5" t="24377" b="56472"/>
          <a:stretch/>
        </p:blipFill>
        <p:spPr>
          <a:xfrm>
            <a:off x="783493" y="3495134"/>
            <a:ext cx="3039552" cy="866774"/>
          </a:xfrm>
          <a:prstGeom prst="rect">
            <a:avLst/>
          </a:prstGeom>
        </p:spPr>
      </p:pic>
      <p:pic>
        <p:nvPicPr>
          <p:cNvPr id="10" name="Content Placeholder 3" descr="Corporate Prezi 18 11 2014_Page_09.pn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1" t="43687" b="44738"/>
          <a:stretch/>
        </p:blipFill>
        <p:spPr>
          <a:xfrm>
            <a:off x="4212615" y="3666584"/>
            <a:ext cx="2271339" cy="523875"/>
          </a:xfrm>
          <a:prstGeom prst="rect">
            <a:avLst/>
          </a:prstGeom>
        </p:spPr>
      </p:pic>
      <p:pic>
        <p:nvPicPr>
          <p:cNvPr id="11" name="Content Placeholder 3" descr="Corporate Prezi 18 11 2014_Page_09.pn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6" t="56945" b="30638"/>
          <a:stretch/>
        </p:blipFill>
        <p:spPr>
          <a:xfrm>
            <a:off x="6669200" y="2596637"/>
            <a:ext cx="1309314" cy="561975"/>
          </a:xfrm>
          <a:prstGeom prst="rect">
            <a:avLst/>
          </a:prstGeom>
        </p:spPr>
      </p:pic>
      <p:pic>
        <p:nvPicPr>
          <p:cNvPr id="12" name="Content Placeholder 3" descr="Corporate Prezi 18 11 2014_Page_09.pn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6" t="63295" r="22310" b="11574"/>
          <a:stretch/>
        </p:blipFill>
        <p:spPr>
          <a:xfrm>
            <a:off x="7315148" y="3489600"/>
            <a:ext cx="945543" cy="1137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761" y="6307973"/>
            <a:ext cx="2933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727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GB" sz="1200" dirty="0" smtClean="0"/>
              <a:t> </a:t>
            </a:r>
            <a:r>
              <a:rPr lang="en-GB" sz="1200" dirty="0">
                <a:solidFill>
                  <a:srgbClr val="727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n-GB" sz="1200" dirty="0" smtClean="0"/>
              <a:t> </a:t>
            </a:r>
            <a:r>
              <a:rPr lang="en-GB" sz="1200" dirty="0">
                <a:solidFill>
                  <a:srgbClr val="727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exhaustive</a:t>
            </a:r>
            <a:r>
              <a:rPr lang="en-GB" sz="1200" dirty="0" smtClean="0"/>
              <a:t> </a:t>
            </a:r>
            <a:r>
              <a:rPr lang="en-GB" sz="1200" dirty="0" smtClean="0">
                <a:solidFill>
                  <a:srgbClr val="727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5453544" y="3587146"/>
            <a:ext cx="1030410" cy="6804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0" tIns="46800" rIns="0" rtlCol="0" anchor="ctr"/>
          <a:lstStyle/>
          <a:p>
            <a:pPr marL="0" marR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64" y="3590384"/>
            <a:ext cx="99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beyond government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Consultation and partnerships with policy shapers</a:t>
            </a:r>
          </a:p>
          <a:p>
            <a:r>
              <a:rPr lang="en-GB" sz="2000" dirty="0" smtClean="0"/>
              <a:t>Parliamentary networks and legislators</a:t>
            </a:r>
          </a:p>
          <a:p>
            <a:r>
              <a:rPr lang="en-GB" sz="2000" dirty="0" smtClean="0"/>
              <a:t>Business and Industry Advisory Committee</a:t>
            </a:r>
          </a:p>
          <a:p>
            <a:r>
              <a:rPr lang="en-GB" sz="2000" dirty="0" smtClean="0"/>
              <a:t>Trade Union Advisory Committee</a:t>
            </a:r>
          </a:p>
          <a:p>
            <a:r>
              <a:rPr lang="en-GB" sz="2000" dirty="0" smtClean="0"/>
              <a:t>Civil society organisations and citizens </a:t>
            </a:r>
            <a:endParaRPr lang="en-GB" sz="2000" dirty="0"/>
          </a:p>
        </p:txBody>
      </p:sp>
      <p:pic>
        <p:nvPicPr>
          <p:cNvPr id="4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1" t="15353" b="66802"/>
          <a:stretch/>
        </p:blipFill>
        <p:spPr>
          <a:xfrm>
            <a:off x="3716305" y="3871557"/>
            <a:ext cx="1120931" cy="1114425"/>
          </a:xfrm>
          <a:prstGeom prst="rect">
            <a:avLst/>
          </a:prstGeom>
        </p:spPr>
      </p:pic>
      <p:pic>
        <p:nvPicPr>
          <p:cNvPr id="6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7" t="27154" r="21129" b="66649"/>
          <a:stretch/>
        </p:blipFill>
        <p:spPr>
          <a:xfrm>
            <a:off x="4672469" y="4315693"/>
            <a:ext cx="1314450" cy="386986"/>
          </a:xfrm>
          <a:prstGeom prst="rect">
            <a:avLst/>
          </a:prstGeom>
        </p:spPr>
      </p:pic>
      <p:pic>
        <p:nvPicPr>
          <p:cNvPr id="7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9" t="32187" r="740" b="56221"/>
          <a:stretch/>
        </p:blipFill>
        <p:spPr>
          <a:xfrm>
            <a:off x="1613907" y="4138659"/>
            <a:ext cx="1724024" cy="723900"/>
          </a:xfrm>
          <a:prstGeom prst="rect">
            <a:avLst/>
          </a:prstGeom>
        </p:spPr>
      </p:pic>
      <p:pic>
        <p:nvPicPr>
          <p:cNvPr id="8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2" t="36467" r="25842" b="53619"/>
          <a:stretch/>
        </p:blipFill>
        <p:spPr>
          <a:xfrm>
            <a:off x="6144572" y="4199623"/>
            <a:ext cx="1657350" cy="619125"/>
          </a:xfrm>
          <a:prstGeom prst="rect">
            <a:avLst/>
          </a:prstGeom>
        </p:spPr>
      </p:pic>
      <p:pic>
        <p:nvPicPr>
          <p:cNvPr id="9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4" t="46251" r="29196" b="37379"/>
          <a:stretch/>
        </p:blipFill>
        <p:spPr>
          <a:xfrm>
            <a:off x="971801" y="5105244"/>
            <a:ext cx="941587" cy="1022313"/>
          </a:xfrm>
          <a:prstGeom prst="rect">
            <a:avLst/>
          </a:prstGeom>
        </p:spPr>
      </p:pic>
      <p:pic>
        <p:nvPicPr>
          <p:cNvPr id="10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9" t="46251" r="3959" b="37379"/>
          <a:stretch/>
        </p:blipFill>
        <p:spPr>
          <a:xfrm>
            <a:off x="2167189" y="5155661"/>
            <a:ext cx="1809750" cy="1022313"/>
          </a:xfrm>
          <a:prstGeom prst="rect">
            <a:avLst/>
          </a:prstGeom>
        </p:spPr>
      </p:pic>
      <p:pic>
        <p:nvPicPr>
          <p:cNvPr id="11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7" t="62418" r="5845" b="21212"/>
          <a:stretch/>
        </p:blipFill>
        <p:spPr>
          <a:xfrm>
            <a:off x="4227117" y="5181445"/>
            <a:ext cx="793505" cy="1022313"/>
          </a:xfrm>
          <a:prstGeom prst="rect">
            <a:avLst/>
          </a:prstGeom>
        </p:spPr>
      </p:pic>
      <p:pic>
        <p:nvPicPr>
          <p:cNvPr id="12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8" t="63180" r="20694" b="20450"/>
          <a:stretch/>
        </p:blipFill>
        <p:spPr>
          <a:xfrm>
            <a:off x="5351067" y="5181445"/>
            <a:ext cx="793505" cy="1022313"/>
          </a:xfrm>
          <a:prstGeom prst="rect">
            <a:avLst/>
          </a:prstGeom>
        </p:spPr>
      </p:pic>
      <p:pic>
        <p:nvPicPr>
          <p:cNvPr id="13" name="Content Placeholder 3" descr="Corporate Prezi 18 11 2014_Page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0" t="65163" r="33549" b="18467"/>
          <a:stretch/>
        </p:blipFill>
        <p:spPr>
          <a:xfrm>
            <a:off x="6475017" y="5181445"/>
            <a:ext cx="1850085" cy="10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Does What?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5618" r="53852" b="75110"/>
          <a:stretch/>
        </p:blipFill>
        <p:spPr bwMode="auto">
          <a:xfrm>
            <a:off x="4036364" y="1144829"/>
            <a:ext cx="11260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79794" r="52896" b="4052"/>
          <a:stretch/>
        </p:blipFill>
        <p:spPr bwMode="auto">
          <a:xfrm>
            <a:off x="2698630" y="5936563"/>
            <a:ext cx="1337734" cy="9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50538" r="21237" b="32315"/>
          <a:stretch/>
        </p:blipFill>
        <p:spPr bwMode="auto">
          <a:xfrm>
            <a:off x="6399201" y="4651568"/>
            <a:ext cx="1329267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04344" y="1669385"/>
            <a:ext cx="4967107" cy="599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 baseline="0">
                <a:solidFill>
                  <a:srgbClr val="94C12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sz="2800" dirty="0" smtClean="0"/>
              <a:t>Council</a:t>
            </a:r>
            <a:endParaRPr lang="en-GB" sz="2800" dirty="0"/>
          </a:p>
        </p:txBody>
      </p:sp>
      <p:sp>
        <p:nvSpPr>
          <p:cNvPr id="9" name="Content Placeholder 30"/>
          <p:cNvSpPr txBox="1">
            <a:spLocks/>
          </p:cNvSpPr>
          <p:nvPr/>
        </p:nvSpPr>
        <p:spPr>
          <a:xfrm>
            <a:off x="1849664" y="2091893"/>
            <a:ext cx="2761622" cy="65130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8CC841"/>
                </a:solidFill>
                <a:latin typeface="Century Gothic"/>
                <a:ea typeface="+mn-ea"/>
                <a:cs typeface="Century Gothic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smtClean="0">
                <a:solidFill>
                  <a:srgbClr val="94C120"/>
                </a:solidFill>
              </a:rPr>
              <a:t>Oversight &amp; strategic direction, decisions</a:t>
            </a:r>
            <a:endParaRPr lang="en-GB" sz="1800" b="0" dirty="0">
              <a:solidFill>
                <a:srgbClr val="94C120"/>
              </a:solidFill>
            </a:endParaRPr>
          </a:p>
        </p:txBody>
      </p:sp>
      <p:pic>
        <p:nvPicPr>
          <p:cNvPr id="10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873">
            <a:off x="4851775" y="2228038"/>
            <a:ext cx="1701887" cy="157491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30446" y="3908305"/>
            <a:ext cx="3326970" cy="599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 baseline="0">
                <a:solidFill>
                  <a:srgbClr val="94C12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r"/>
            <a:r>
              <a:rPr lang="en-GB" sz="2800" dirty="0" smtClean="0"/>
              <a:t>committees</a:t>
            </a:r>
            <a:endParaRPr lang="en-GB" sz="2800" dirty="0"/>
          </a:p>
        </p:txBody>
      </p:sp>
      <p:sp>
        <p:nvSpPr>
          <p:cNvPr id="12" name="Content Placeholder 30"/>
          <p:cNvSpPr txBox="1">
            <a:spLocks/>
          </p:cNvSpPr>
          <p:nvPr/>
        </p:nvSpPr>
        <p:spPr>
          <a:xfrm>
            <a:off x="5378349" y="4364007"/>
            <a:ext cx="3077337" cy="28756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rgbClr val="8CC841"/>
                </a:solidFill>
                <a:latin typeface="Century Gothic"/>
                <a:ea typeface="+mn-ea"/>
                <a:cs typeface="Century Gothic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0" dirty="0" smtClean="0">
                <a:solidFill>
                  <a:srgbClr val="94C120"/>
                </a:solidFill>
              </a:rPr>
              <a:t>Groups of international experts</a:t>
            </a:r>
            <a:endParaRPr lang="en-GB" sz="1800" b="0" dirty="0">
              <a:solidFill>
                <a:srgbClr val="94C12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47038" y="5127666"/>
            <a:ext cx="3326970" cy="599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300" baseline="0">
                <a:solidFill>
                  <a:srgbClr val="94C12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sz="2800" dirty="0" smtClean="0"/>
              <a:t>secretariat</a:t>
            </a:r>
            <a:endParaRPr lang="en-GB" sz="2800" dirty="0"/>
          </a:p>
        </p:txBody>
      </p:sp>
      <p:sp>
        <p:nvSpPr>
          <p:cNvPr id="14" name="Content Placeholder 30"/>
          <p:cNvSpPr txBox="1">
            <a:spLocks/>
          </p:cNvSpPr>
          <p:nvPr/>
        </p:nvSpPr>
        <p:spPr>
          <a:xfrm>
            <a:off x="1392357" y="5545396"/>
            <a:ext cx="3649085" cy="899652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solidFill>
                  <a:srgbClr val="94C120"/>
                </a:solidFill>
                <a:latin typeface="Century Gothic"/>
                <a:cs typeface="Century Gothic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Measures, </a:t>
            </a:r>
            <a:r>
              <a:rPr lang="en-GB" dirty="0" smtClean="0"/>
              <a:t>analyses,</a:t>
            </a:r>
            <a:br>
              <a:rPr lang="en-GB" dirty="0" smtClean="0"/>
            </a:br>
            <a:r>
              <a:rPr lang="en-GB" dirty="0" smtClean="0"/>
              <a:t>compares, recommends,</a:t>
            </a:r>
            <a:br>
              <a:rPr lang="en-GB" dirty="0" smtClean="0"/>
            </a:br>
            <a:r>
              <a:rPr lang="en-GB" dirty="0" smtClean="0"/>
              <a:t>supports</a:t>
            </a:r>
            <a:endParaRPr lang="en-GB" dirty="0"/>
          </a:p>
        </p:txBody>
      </p:sp>
      <p:pic>
        <p:nvPicPr>
          <p:cNvPr id="15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5348">
            <a:off x="4527406" y="4571387"/>
            <a:ext cx="1701887" cy="1574911"/>
          </a:xfrm>
          <a:prstGeom prst="rect">
            <a:avLst/>
          </a:prstGeom>
        </p:spPr>
      </p:pic>
      <p:pic>
        <p:nvPicPr>
          <p:cNvPr id="16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4737">
            <a:off x="2495533" y="3034263"/>
            <a:ext cx="1854519" cy="17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OECD’s Way of Working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5392" y="1694978"/>
            <a:ext cx="6915000" cy="4602112"/>
            <a:chOff x="971600" y="1694978"/>
            <a:chExt cx="6915000" cy="4602112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971600" y="1694978"/>
              <a:ext cx="2207468" cy="509886"/>
            </a:xfrm>
            <a:prstGeom prst="roundRect">
              <a:avLst>
                <a:gd name="adj" fmla="val 34069"/>
              </a:avLst>
            </a:prstGeom>
            <a:solidFill>
              <a:srgbClr val="0070C0"/>
            </a:solidFill>
            <a:ln>
              <a:headEnd/>
              <a:tailEnd/>
            </a:ln>
            <a:effectLst/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prstMaterial="dkEdge">
              <a:contourClr>
                <a:schemeClr val="accent2">
                  <a:satMod val="115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 anchorCtr="1"/>
            <a:lstStyle/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 collection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V="1">
              <a:off x="2818234" y="3140968"/>
              <a:ext cx="509811" cy="485081"/>
            </a:xfrm>
            <a:prstGeom prst="bentArrow">
              <a:avLst/>
            </a:prstGeom>
            <a:solidFill>
              <a:schemeClr val="bg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65 Medium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224311" y="2454324"/>
              <a:ext cx="2207468" cy="509886"/>
            </a:xfrm>
            <a:prstGeom prst="roundRect">
              <a:avLst>
                <a:gd name="adj" fmla="val 34069"/>
              </a:avLst>
            </a:prstGeom>
            <a:solidFill>
              <a:srgbClr val="0070C0"/>
            </a:solidFill>
            <a:ln>
              <a:headEnd/>
              <a:tailEnd/>
            </a:ln>
            <a:effectLst/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prstMaterial="dkEdge">
              <a:contourClr>
                <a:schemeClr val="accent2">
                  <a:satMod val="115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 anchorCtr="1"/>
            <a:lstStyle/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444652" y="3272680"/>
              <a:ext cx="2207468" cy="509886"/>
            </a:xfrm>
            <a:prstGeom prst="roundRect">
              <a:avLst>
                <a:gd name="adj" fmla="val 34069"/>
              </a:avLst>
            </a:prstGeom>
            <a:solidFill>
              <a:srgbClr val="0070C0"/>
            </a:solidFill>
            <a:ln>
              <a:headEnd/>
              <a:tailEnd/>
            </a:ln>
            <a:effectLst/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prstMaterial="dkEdge">
              <a:contourClr>
                <a:schemeClr val="accent2">
                  <a:satMod val="115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 anchorCtr="1"/>
            <a:lstStyle/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Discussion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548386" y="4043983"/>
              <a:ext cx="2207468" cy="509886"/>
            </a:xfrm>
            <a:prstGeom prst="roundRect">
              <a:avLst>
                <a:gd name="adj" fmla="val 34069"/>
              </a:avLst>
            </a:prstGeom>
            <a:solidFill>
              <a:srgbClr val="0070C0"/>
            </a:solidFill>
            <a:ln>
              <a:headEnd/>
              <a:tailEnd/>
            </a:ln>
            <a:effectLst/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prstMaterial="dkEdge">
              <a:contourClr>
                <a:schemeClr val="accent2">
                  <a:satMod val="115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 anchorCtr="1"/>
            <a:lstStyle/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Decisions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679132" y="4797152"/>
              <a:ext cx="2207468" cy="509886"/>
            </a:xfrm>
            <a:prstGeom prst="roundRect">
              <a:avLst>
                <a:gd name="adj" fmla="val 34069"/>
              </a:avLst>
            </a:prstGeom>
            <a:solidFill>
              <a:srgbClr val="0070C0"/>
            </a:solidFill>
            <a:ln>
              <a:headEnd/>
              <a:tailEnd/>
            </a:ln>
            <a:effectLst/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prstMaterial="dkEdge">
              <a:contourClr>
                <a:schemeClr val="accent2">
                  <a:satMod val="115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 anchorCtr="1"/>
            <a:lstStyle/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Implementation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2267744" y="5517232"/>
              <a:ext cx="3024336" cy="779858"/>
            </a:xfrm>
            <a:prstGeom prst="roundRect">
              <a:avLst>
                <a:gd name="adj" fmla="val 34069"/>
              </a:avLst>
            </a:prstGeom>
            <a:solidFill>
              <a:srgbClr val="0070C0"/>
            </a:solidFill>
            <a:ln>
              <a:headEnd/>
              <a:tailEnd/>
            </a:ln>
            <a:effectLst/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prstMaterial="dkEdge">
              <a:contourClr>
                <a:schemeClr val="accent2">
                  <a:satMod val="115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 anchorCtr="1"/>
            <a:lstStyle/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Peer reviews,</a:t>
              </a:r>
            </a:p>
            <a:p>
              <a:pPr marL="342900" indent="-342900"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multilateral surveillance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flipV="1">
              <a:off x="1596802" y="2348880"/>
              <a:ext cx="509811" cy="485081"/>
            </a:xfrm>
            <a:prstGeom prst="bentArrow">
              <a:avLst/>
            </a:prstGeom>
            <a:solidFill>
              <a:schemeClr val="bg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65 Medium" pitchFamily="34" charset="0"/>
              </a:endParaRPr>
            </a:p>
          </p:txBody>
        </p:sp>
        <p:sp>
          <p:nvSpPr>
            <p:cNvPr id="13" name="Bent Arrow 12"/>
            <p:cNvSpPr/>
            <p:nvPr/>
          </p:nvSpPr>
          <p:spPr bwMode="auto">
            <a:xfrm flipV="1">
              <a:off x="3921968" y="3933056"/>
              <a:ext cx="509811" cy="485081"/>
            </a:xfrm>
            <a:prstGeom prst="bentArrow">
              <a:avLst/>
            </a:prstGeom>
            <a:solidFill>
              <a:schemeClr val="bg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65 Medium" pitchFamily="34" charset="0"/>
              </a:endParaRPr>
            </a:p>
          </p:txBody>
        </p:sp>
        <p:sp>
          <p:nvSpPr>
            <p:cNvPr id="14" name="Bent Arrow 13"/>
            <p:cNvSpPr/>
            <p:nvPr/>
          </p:nvSpPr>
          <p:spPr bwMode="auto">
            <a:xfrm flipV="1">
              <a:off x="5076056" y="4725144"/>
              <a:ext cx="509811" cy="485081"/>
            </a:xfrm>
            <a:prstGeom prst="bentArrow">
              <a:avLst/>
            </a:prstGeom>
            <a:solidFill>
              <a:schemeClr val="bg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65 Medium" pitchFamily="34" charset="0"/>
              </a:endParaRPr>
            </a:p>
          </p:txBody>
        </p:sp>
        <p:sp>
          <p:nvSpPr>
            <p:cNvPr id="15" name="Bent Arrow 14"/>
            <p:cNvSpPr/>
            <p:nvPr/>
          </p:nvSpPr>
          <p:spPr bwMode="auto">
            <a:xfrm flipH="1" flipV="1">
              <a:off x="5531680" y="5526486"/>
              <a:ext cx="509811" cy="485081"/>
            </a:xfrm>
            <a:prstGeom prst="bentArrow">
              <a:avLst/>
            </a:prstGeom>
            <a:solidFill>
              <a:schemeClr val="bg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65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6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AA42"/>
        </a:solidFill>
        <a:ln w="9525" cap="flat" cmpd="sng" algn="ctr">
          <a:noFill/>
          <a:prstDash val="solid"/>
        </a:ln>
        <a:effectLst/>
      </a:spPr>
      <a:bodyPr lIns="0" tIns="46800" rIns="0" rtlCol="0" anchor="ctr"/>
      <a:lstStyle>
        <a:defPPr marL="0" marR="0" indent="0" algn="ctr" defTabSz="457200" eaLnBrk="1" fontAlgn="auto" latinLnBrk="0" hangingPunct="1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HelveticaNeueLT Std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58c91016ada40859bf07cdcddfb73ca xmlns="bf2bae5f-5364-4771-a8d8-dd6c71d218dd">
      <Terms xmlns="http://schemas.microsoft.com/office/infopath/2007/PartnerControls"/>
    </j58c91016ada40859bf07cdcddfb73ca>
    <nf91a33a1d394c98840a27c511b5d3f1 xmlns="fa710705-c405-4698-843c-825c13118a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EXD/DKI/CS</TermName>
          <TermId xmlns="http://schemas.microsoft.com/office/infopath/2007/PartnerControls">b8651526-3aba-4f4d-8d08-35d2a0557161</TermId>
        </TermInfo>
      </Terms>
    </nf91a33a1d394c98840a27c511b5d3f1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6.3.4.3 Client Support Services</TermName>
          <TermId xmlns="http://schemas.microsoft.com/office/infopath/2007/PartnerControls">bb5d15e4-1748-4c10-87cc-ed1bf8f7c3eb</TermId>
        </TermInfo>
      </Terms>
    </eSharePWBTaxHTField0>
    <IconOverlay xmlns="http://schemas.microsoft.com/sharepoint/v4" xsi:nil="true"/>
    <OECDMainProject xmlns="fa710705-c405-4698-843c-825c13118a18">82</OECDMainProject>
    <pb5335f8765c484a86ddd10580650a95 xmlns="ca82dde9-3436-4d3d-bddd-d31447390034" xsi:nil="true"/>
    <OECDProjectMembers xmlns="fa710705-c405-4698-843c-825c13118a18">
      <UserInfo>
        <DisplayName/>
        <AccountId xsi:nil="true"/>
        <AccountType/>
      </UserInfo>
    </OECDProjectMembers>
    <OECDCommunityDocumentID xmlns="fa710705-c405-4698-843c-825c13118a18" xsi:nil="true"/>
    <OECDMeetingDate xmlns="54c4cd27-f286-408f-9ce0-33c1e0f3ab39" xsi:nil="true"/>
    <OECDExpirationDate xmlns="bf2bae5f-5364-4771-a8d8-dd6c71d218dd" xsi:nil="true"/>
    <OECDProjectLookup xmlns="fa710705-c405-4698-843c-825c13118a18">86</OECDProjectLookup>
    <OECDCommunityDocumentURL xmlns="fa710705-c405-4698-843c-825c13118a18" xsi:nil="true"/>
    <OECDTagsCache xmlns="fa710705-c405-4698-843c-825c13118a18" xsi:nil="true"/>
    <OECDProjectManager xmlns="fa710705-c405-4698-843c-825c13118a18">
      <UserInfo>
        <DisplayName>LÜBKERT Michelle, EXD/DKI/CS</DisplayName>
        <AccountId>139</AccountId>
        <AccountType/>
      </UserInfo>
    </OECDProjectManager>
    <eShareCommitteeTaxHTField0 xmlns="c9f238dd-bb73-4aef-a7a5-d644ad823e52">
      <Terms xmlns="http://schemas.microsoft.com/office/infopath/2007/PartnerControls"/>
    </eShareCommitteeTaxHTField0>
    <aa366335bba64f7186c6f91b1ae503c2 xmlns="ca82dde9-3436-4d3d-bddd-d31447390034" xsi:nil="true"/>
    <OECDSharingStatus xmlns="fa710705-c405-4698-843c-825c13118a18" xsi:nil="true"/>
    <eShareHorizProjTaxHTField0 xmlns="bf2bae5f-5364-4771-a8d8-dd6c71d218dd" xsi:nil="true"/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l5762106b9ab4cdcaa81a0f7ae6b170d xmlns="fa710705-c405-4698-843c-825c13118a18" xsi:nil="true"/>
    <OECDAllRelatedUsers xmlns="bf2bae5f-5364-4771-a8d8-dd6c71d218dd">
      <UserInfo>
        <DisplayName/>
        <AccountId xsi:nil="true"/>
        <AccountType/>
      </UserInfo>
    </OECDAllRelatedUsers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O.N.E for Members and Partners</TermName>
          <TermId xmlns="http://schemas.microsoft.com/office/infopath/2007/PartnerControls">cb3b3cc7-8926-43ca-9b87-a26892bde625</TermId>
        </TermInfo>
        <TermInfo xmlns="http://schemas.microsoft.com/office/infopath/2007/PartnerControls">
          <TermName xmlns="http://schemas.microsoft.com/office/infopath/2007/PartnerControls">Support</TermName>
          <TermId xmlns="http://schemas.microsoft.com/office/infopath/2007/PartnerControls">67e9b3e2-127c-47db-bf94-9ea456af248f</TermId>
        </TermInfo>
      </Terms>
    </eShareKeywordsTaxHTField0>
    <TaxCatchAll xmlns="ca82dde9-3436-4d3d-bddd-d31447390034">
      <Value>664</Value>
      <Value>62</Value>
      <Value>968</Value>
      <Value>239</Value>
    </TaxCatchAll>
    <OECDPinnedBy xmlns="fa710705-c405-4698-843c-825c13118a18">
      <UserInfo>
        <DisplayName/>
        <AccountId xsi:nil="true"/>
        <AccountType/>
      </UserInfo>
    </OECDPinnedBy>
  </documentManagement>
</p:properties>
</file>

<file path=customXml/item3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D02EB32C581D024CABC30B100494F7F0" ma:contentTypeVersion="164" ma:contentTypeDescription="" ma:contentTypeScope="" ma:versionID="2b05f714005b3fa15b9170f58e1ae03c">
  <xsd:schema xmlns:xsd="http://www.w3.org/2001/XMLSchema" xmlns:xs="http://www.w3.org/2001/XMLSchema" xmlns:p="http://schemas.microsoft.com/office/2006/metadata/properties" xmlns:ns2="54c4cd27-f286-408f-9ce0-33c1e0f3ab39" xmlns:ns3="bf2bae5f-5364-4771-a8d8-dd6c71d218dd" xmlns:ns4="ca82dde9-3436-4d3d-bddd-d31447390034" xmlns:ns5="fa710705-c405-4698-843c-825c13118a18" xmlns:ns6="c9f238dd-bb73-4aef-a7a5-d644ad823e52" xmlns:ns7="http://schemas.microsoft.com/sharepoint/v4" targetNamespace="http://schemas.microsoft.com/office/2006/metadata/properties" ma:root="true" ma:fieldsID="5dfe7da3494fbdcd60c4e9873776d1a5" ns2:_="" ns3:_="" ns4:_="" ns5:_="" ns6:_="" ns7:_="">
    <xsd:import namespace="54c4cd27-f286-408f-9ce0-33c1e0f3ab39"/>
    <xsd:import namespace="bf2bae5f-5364-4771-a8d8-dd6c71d218dd"/>
    <xsd:import namespace="ca82dde9-3436-4d3d-bddd-d31447390034"/>
    <xsd:import namespace="fa710705-c405-4698-843c-825c13118a18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4:TaxCatchAllLabel" minOccurs="0"/>
                <xsd:element ref="ns5:l5762106b9ab4cdcaa81a0f7ae6b170d" minOccurs="0"/>
                <xsd:element ref="ns4:pb5335f8765c484a86ddd10580650a95" minOccurs="0"/>
                <xsd:element ref="ns4:aa366335bba64f7186c6f91b1ae503c2" minOccurs="0"/>
                <xsd:element ref="ns4:TaxCatchAll" minOccurs="0"/>
                <xsd:element ref="ns3:j58c91016ada40859bf07cdcddfb73ca" minOccurs="0"/>
                <xsd:element ref="ns5:nf91a33a1d394c98840a27c511b5d3f1" minOccurs="0"/>
                <xsd:element ref="ns7:IconOverlay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5:OECDTagsCache" minOccurs="0"/>
                <xsd:element ref="ns2:OECDKimBussinessContext" minOccurs="0"/>
                <xsd:element ref="ns2:OECDKimProvenance" minOccurs="0"/>
                <xsd:element ref="ns3:OECDAllRelatedUsers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3" nillable="true" ma:displayName="Kim business context" ma:description="" ma:hidden="true" ma:internalName="OECDKimBussinessContext" ma:readOnly="false">
      <xsd:simpleType>
        <xsd:restriction base="dms:Text"/>
      </xsd:simpleType>
    </xsd:element>
    <xsd:element name="OECDKimProvenance" ma:index="44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bae5f-5364-4771-a8d8-dd6c71d218dd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j58c91016ada40859bf07cdcddfb73ca" ma:index="33" nillable="true" ma:taxonomy="true" ma:internalName="j58c91016ada40859bf07cdcddfb73ca" ma:taxonomyFieldName="OECDHorizontalProjects" ma:displayName="Horizontal project" ma:readOnly="false" ma:default="" ma:fieldId="358c9101-6ada-4085-9bf0-7cdcddfb73ca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0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5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23" nillable="true" ma:displayName="Taxonomy Catch All Column1" ma:hidden="true" ma:list="{f04404da-3c5d-460a-b149-e6f8e51f722f}" ma:internalName="TaxCatchAllLabel" ma:readOnly="true" ma:showField="CatchAllDataLabel" ma:web="bf2bae5f-5364-4771-a8d8-dd6c71d21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5335f8765c484a86ddd10580650a95" ma:index="27" nillable="true" ma:displayName="Topic_0" ma:hidden="true" ma:internalName="pb5335f8765c484a86ddd10580650a95">
      <xsd:simpleType>
        <xsd:restriction base="dms:Note"/>
      </xsd:simpleType>
    </xsd:element>
    <xsd:element name="aa366335bba64f7186c6f91b1ae503c2" ma:index="31" nillable="true" ma:displayName="Country_0" ma:hidden="true" ma:internalName="aa366335bba64f7186c6f91b1ae503c2">
      <xsd:simpleType>
        <xsd:restriction base="dms:Note"/>
      </xsd:simpleType>
    </xsd:element>
    <xsd:element name="TaxCatchAll" ma:index="32" nillable="true" ma:displayName="Taxonomy Catch All Column" ma:hidden="true" ma:list="{f04404da-3c5d-460a-b149-e6f8e51f722f}" ma:internalName="TaxCatchAll" ma:showField="CatchAllData" ma:web="bf2bae5f-5364-4771-a8d8-dd6c71d21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10705-c405-4698-843c-825c13118a1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4f21106a-ed48-4506-9aa7-505ac0bc1448" ma:internalName="OECDProjectLookup" ma:showField="OECDShortProjectName" ma:web="fa710705-c405-4698-843c-825c13118a18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4f21106a-ed48-4506-9aa7-505ac0bc1448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5762106b9ab4cdcaa81a0f7ae6b170d" ma:index="25" nillable="true" ma:displayName="Deliverable owner_0" ma:hidden="true" ma:internalName="l5762106b9ab4cdcaa81a0f7ae6b170d">
      <xsd:simpleType>
        <xsd:restriction base="dms:Note"/>
      </xsd:simpleType>
    </xsd:element>
    <xsd:element name="nf91a33a1d394c98840a27c511b5d3f1" ma:index="34" nillable="true" ma:taxonomy="true" ma:internalName="nf91a33a1d394c98840a27c511b5d3f1" ma:taxonomyFieldName="OECDProjectOwnerStructure" ma:displayName="Project owner" ma:readOnly="false" ma:default="" ma:fieldId="7f91a33a-1d39-4c98-840a-27c511b5d3f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7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8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9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2" nillable="true" ma:displayName="Tags cache" ma:description="" ma:hidden="true" ma:internalName="OECDTagsCache">
      <xsd:simpleType>
        <xsd:restriction base="dms:Note"/>
      </xsd:simpleType>
    </xsd:element>
    <xsd:element name="SharedWithUsers" ma:index="4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813E1-ED99-4930-8078-188EFD380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28D95-3802-473D-A45F-41913F1360C9}">
  <ds:schemaRefs>
    <ds:schemaRef ds:uri="http://www.w3.org/XML/1998/namespace"/>
    <ds:schemaRef ds:uri="bf2bae5f-5364-4771-a8d8-dd6c71d218dd"/>
    <ds:schemaRef ds:uri="ca82dde9-3436-4d3d-bddd-d31447390034"/>
    <ds:schemaRef ds:uri="fa710705-c405-4698-843c-825c13118a18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4"/>
    <ds:schemaRef ds:uri="c9f238dd-bb73-4aef-a7a5-d644ad823e52"/>
    <ds:schemaRef ds:uri="http://schemas.microsoft.com/office/2006/documentManagement/types"/>
    <ds:schemaRef ds:uri="54c4cd27-f286-408f-9ce0-33c1e0f3ab3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3EF8F7-D2F6-4E11-B4B6-14E538619A6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0F6D467-44F3-48AE-9323-F6E55C8B3278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17B71684-4A06-4E3B-9C4D-2ACE4281A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bf2bae5f-5364-4771-a8d8-dd6c71d218dd"/>
    <ds:schemaRef ds:uri="ca82dde9-3436-4d3d-bddd-d31447390034"/>
    <ds:schemaRef ds:uri="fa710705-c405-4698-843c-825c13118a18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3382</TotalTime>
  <Words>538</Words>
  <Application>Microsoft Office PowerPoint</Application>
  <PresentationFormat>On-screen Show (4:3)</PresentationFormat>
  <Paragraphs>228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PowerPoint Presentation</vt:lpstr>
      <vt:lpstr>Agenda</vt:lpstr>
      <vt:lpstr>PowerPoint Presentation</vt:lpstr>
      <vt:lpstr>Better policies for better lives</vt:lpstr>
      <vt:lpstr>Spanning a variety of policy areas</vt:lpstr>
      <vt:lpstr>Partnerships with  international organisations</vt:lpstr>
      <vt:lpstr>Going beyond government</vt:lpstr>
      <vt:lpstr>Who Does What?</vt:lpstr>
      <vt:lpstr>OECD’s Way of Working </vt:lpstr>
      <vt:lpstr>OECD eco-system Legal instruments - Examples</vt:lpstr>
      <vt:lpstr>OECD Committee Work</vt:lpstr>
      <vt:lpstr>OECD &amp; Turkey 2017</vt:lpstr>
      <vt:lpstr>O.N.E Background &amp; design Process</vt:lpstr>
      <vt:lpstr>What is O.N.E?</vt:lpstr>
      <vt:lpstr>O.N.E Overview</vt:lpstr>
      <vt:lpstr>In-depth O.N.E Demo</vt:lpstr>
      <vt:lpstr>O.N.E Support Resources Getting Help &amp; Giving Feedback</vt:lpstr>
      <vt:lpstr>Questions &amp; Answers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Victoria'O</dc:creator>
  <cp:lastModifiedBy>TARHAN Cengiz</cp:lastModifiedBy>
  <cp:revision>875</cp:revision>
  <cp:lastPrinted>2018-03-15T08:53:15Z</cp:lastPrinted>
  <dcterms:created xsi:type="dcterms:W3CDTF">2017-06-08T12:39:11Z</dcterms:created>
  <dcterms:modified xsi:type="dcterms:W3CDTF">2018-03-15T08:56:50Z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0x0101008B4DD370EC31429186F3AD49F0D3098F00D44DBCB9EB4F45278CB5C9765BE5299500A4858B360C6A491AA753F8BCA47AA91000D02EB32C581D024CABC30B100494F7F0</vt:lpwstr>
  </property>
  <property fmtid="{D5CDD505-2E9C-101B-9397-08002B2CF9AE}" pid="3" name="OECDProjectOwnerStructure">
    <vt:lpwstr>62;#EXD/DKI/CS|b8651526-3aba-4f4d-8d08-35d2a0557161</vt:lpwstr>
  </property>
  <property fmtid="{D5CDD505-2E9C-101B-9397-08002B2CF9AE}" pid="4" name="OECDCommittee">
    <vt:lpwstr/>
  </property>
  <property fmtid="{D5CDD505-2E9C-101B-9397-08002B2CF9AE}" pid="5" name="OECDHorizontalProjects">
    <vt:lpwstr/>
  </property>
  <property fmtid="{D5CDD505-2E9C-101B-9397-08002B2CF9AE}" pid="6" name="OECDCountry">
    <vt:lpwstr/>
  </property>
  <property fmtid="{D5CDD505-2E9C-101B-9397-08002B2CF9AE}" pid="7" name="OECDTopic">
    <vt:lpwstr/>
  </property>
  <property fmtid="{D5CDD505-2E9C-101B-9397-08002B2CF9AE}" pid="8" name="OECDPWB">
    <vt:lpwstr>968;#6.3.4.3 Client Support Services|bb5d15e4-1748-4c10-87cc-ed1bf8f7c3eb</vt:lpwstr>
  </property>
  <property fmtid="{D5CDD505-2E9C-101B-9397-08002B2CF9AE}" pid="9" name="OECDKeywords">
    <vt:lpwstr>664;#O.N.E for Members and Partners|cb3b3cc7-8926-43ca-9b87-a26892bde625;#239;#Support|67e9b3e2-127c-47db-bf94-9ea456af248f</vt:lpwstr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